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8"/>
  </p:notesMasterIdLst>
  <p:handoutMasterIdLst>
    <p:handoutMasterId r:id="rId29"/>
  </p:handoutMasterIdLst>
  <p:sldIdLst>
    <p:sldId id="256" r:id="rId2"/>
    <p:sldId id="257" r:id="rId3"/>
    <p:sldId id="310" r:id="rId4"/>
    <p:sldId id="285" r:id="rId5"/>
    <p:sldId id="301" r:id="rId6"/>
    <p:sldId id="259" r:id="rId7"/>
    <p:sldId id="258" r:id="rId8"/>
    <p:sldId id="312" r:id="rId9"/>
    <p:sldId id="295" r:id="rId10"/>
    <p:sldId id="261" r:id="rId11"/>
    <p:sldId id="262" r:id="rId12"/>
    <p:sldId id="260" r:id="rId13"/>
    <p:sldId id="286" r:id="rId14"/>
    <p:sldId id="296" r:id="rId15"/>
    <p:sldId id="292" r:id="rId16"/>
    <p:sldId id="314" r:id="rId17"/>
    <p:sldId id="272" r:id="rId18"/>
    <p:sldId id="302" r:id="rId19"/>
    <p:sldId id="263" r:id="rId20"/>
    <p:sldId id="315" r:id="rId21"/>
    <p:sldId id="303" r:id="rId22"/>
    <p:sldId id="306" r:id="rId23"/>
    <p:sldId id="267" r:id="rId24"/>
    <p:sldId id="313" r:id="rId25"/>
    <p:sldId id="308" r:id="rId26"/>
    <p:sldId id="280" r:id="rId27"/>
  </p:sldIdLst>
  <p:sldSz cx="9144000" cy="6858000" type="screen4x3"/>
  <p:notesSz cx="9144000" cy="6858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2" autoAdjust="0"/>
    <p:restoredTop sz="71536" autoAdjust="0"/>
  </p:normalViewPr>
  <p:slideViewPr>
    <p:cSldViewPr>
      <p:cViewPr>
        <p:scale>
          <a:sx n="80" d="100"/>
          <a:sy n="80" d="100"/>
        </p:scale>
        <p:origin x="-888"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957CF84D-6E0D-4793-A5C7-82DF98D3837C}" type="datetimeFigureOut">
              <a:rPr kumimoji="1" lang="ja-JP" altLang="en-US" smtClean="0"/>
              <a:t>2014/9/8</a:t>
            </a:fld>
            <a:endParaRPr kumimoji="1" lang="ja-JP" altLang="en-US"/>
          </a:p>
        </p:txBody>
      </p:sp>
      <p:sp>
        <p:nvSpPr>
          <p:cNvPr id="4" name="フッター プレースホルダー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E775FA95-20E1-4688-8456-03EF48C88D48}" type="slidenum">
              <a:rPr kumimoji="1" lang="ja-JP" altLang="en-US" smtClean="0"/>
              <a:t>‹#›</a:t>
            </a:fld>
            <a:endParaRPr kumimoji="1" lang="ja-JP" altLang="en-US"/>
          </a:p>
        </p:txBody>
      </p:sp>
    </p:spTree>
    <p:extLst>
      <p:ext uri="{BB962C8B-B14F-4D97-AF65-F5344CB8AC3E}">
        <p14:creationId xmlns:p14="http://schemas.microsoft.com/office/powerpoint/2010/main" val="18665422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19C53551-31BC-4ED9-8105-4BAEF8FA5E88}" type="datetimeFigureOut">
              <a:rPr kumimoji="1" lang="ja-JP" altLang="en-US" smtClean="0"/>
              <a:t>2014/9/8</a:t>
            </a:fld>
            <a:endParaRPr kumimoji="1" lang="ja-JP" altLang="en-US"/>
          </a:p>
        </p:txBody>
      </p:sp>
      <p:sp>
        <p:nvSpPr>
          <p:cNvPr id="4" name="スライド イメージ プレースホルダー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02A71F57-017E-4744-BD86-EE15E14EB035}" type="slidenum">
              <a:rPr kumimoji="1" lang="ja-JP" altLang="en-US" smtClean="0"/>
              <a:t>‹#›</a:t>
            </a:fld>
            <a:endParaRPr kumimoji="1" lang="ja-JP" altLang="en-US"/>
          </a:p>
        </p:txBody>
      </p:sp>
    </p:spTree>
    <p:extLst>
      <p:ext uri="{BB962C8B-B14F-4D97-AF65-F5344CB8AC3E}">
        <p14:creationId xmlns:p14="http://schemas.microsoft.com/office/powerpoint/2010/main" val="68868837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これから、</a:t>
            </a:r>
            <a:r>
              <a:rPr kumimoji="1" lang="en-US" altLang="ja-JP" dirty="0" smtClean="0"/>
              <a:t>NRCB</a:t>
            </a:r>
            <a:r>
              <a:rPr kumimoji="1" lang="ja-JP" altLang="en-US" dirty="0" smtClean="0"/>
              <a:t>班の発表を始めます。</a:t>
            </a:r>
            <a:endParaRPr kumimoji="1" lang="ja-JP" altLang="en-US" dirty="0"/>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1</a:t>
            </a:fld>
            <a:endParaRPr kumimoji="1" lang="ja-JP" altLang="en-US"/>
          </a:p>
        </p:txBody>
      </p:sp>
    </p:spTree>
    <p:extLst>
      <p:ext uri="{BB962C8B-B14F-4D97-AF65-F5344CB8AC3E}">
        <p14:creationId xmlns:p14="http://schemas.microsoft.com/office/powerpoint/2010/main" val="108246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顧客を限定することによって顧客側のメリット・デメリット。</a:t>
            </a:r>
            <a:endParaRPr kumimoji="1" lang="en-US" altLang="ja-JP" dirty="0" smtClean="0"/>
          </a:p>
          <a:p>
            <a:endParaRPr kumimoji="1" lang="en-US" altLang="ja-JP" dirty="0" smtClean="0"/>
          </a:p>
          <a:p>
            <a:r>
              <a:rPr kumimoji="1" lang="ja-JP" altLang="en-US" dirty="0" smtClean="0"/>
              <a:t>顧客の限定されるメリットは、情報を見つけやすくする、特別感が与えられ希少価値が生まれます。</a:t>
            </a:r>
          </a:p>
          <a:p>
            <a:endParaRPr kumimoji="1" lang="ja-JP" altLang="en-US" dirty="0"/>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11</a:t>
            </a:fld>
            <a:endParaRPr kumimoji="1" lang="ja-JP" altLang="en-US"/>
          </a:p>
        </p:txBody>
      </p:sp>
    </p:spTree>
    <p:extLst>
      <p:ext uri="{BB962C8B-B14F-4D97-AF65-F5344CB8AC3E}">
        <p14:creationId xmlns:p14="http://schemas.microsoft.com/office/powerpoint/2010/main" val="42523964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顧客を限定する理由は、</a:t>
            </a:r>
            <a:endParaRPr kumimoji="1" lang="en-US" altLang="ja-JP" dirty="0" smtClean="0"/>
          </a:p>
          <a:p>
            <a:r>
              <a:rPr kumimoji="1" lang="ja-JP" altLang="en-US" dirty="0" smtClean="0"/>
              <a:t>販売ターゲットの囲い込み、ターゲットを明確にすることで対象の顧客にあったサービスや商品を提供するため</a:t>
            </a:r>
          </a:p>
          <a:p>
            <a:endParaRPr kumimoji="1" lang="en-US" altLang="ja-JP" dirty="0" smtClean="0"/>
          </a:p>
          <a:p>
            <a:endParaRPr kumimoji="1" lang="en-US" altLang="ja-JP" dirty="0" smtClean="0"/>
          </a:p>
          <a:p>
            <a:endParaRPr kumimoji="1" lang="en-US" altLang="ja-JP" dirty="0" smtClean="0"/>
          </a:p>
          <a:p>
            <a:r>
              <a:rPr kumimoji="1" lang="ja-JP" altLang="en-US" dirty="0" smtClean="0"/>
              <a:t>需要変動の対応策です。</a:t>
            </a:r>
          </a:p>
          <a:p>
            <a:r>
              <a:rPr kumimoji="1" lang="ja-JP" altLang="en-US" dirty="0" smtClean="0"/>
              <a:t>移り変わる需要へのアプローチ</a:t>
            </a:r>
            <a:endParaRPr kumimoji="1" lang="en-US" altLang="ja-JP" dirty="0" smtClean="0"/>
          </a:p>
          <a:p>
            <a:r>
              <a:rPr kumimoji="1" lang="ja-JP" altLang="en-US" dirty="0" smtClean="0"/>
              <a:t>今日若者の活字離れが話題となっているが新聞社による学生割引はこの問題の対応策となり学生の新聞に対する需要を増加させることに繋がる。</a:t>
            </a:r>
            <a:endParaRPr kumimoji="1" lang="en-US" altLang="ja-JP" dirty="0" smtClean="0"/>
          </a:p>
          <a:p>
            <a:endParaRPr kumimoji="1" lang="en-US" altLang="ja-JP" dirty="0" smtClean="0"/>
          </a:p>
          <a:p>
            <a:r>
              <a:rPr kumimoji="1" lang="ja-JP" altLang="en-US" dirty="0" smtClean="0"/>
              <a:t>きっかけ作り？</a:t>
            </a:r>
            <a:endParaRPr kumimoji="1" lang="en-US" altLang="ja-JP" dirty="0" smtClean="0"/>
          </a:p>
          <a:p>
            <a:endParaRPr kumimoji="1" lang="ja-JP" altLang="en-US" dirty="0" smtClean="0"/>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12</a:t>
            </a:fld>
            <a:endParaRPr kumimoji="1" lang="ja-JP" altLang="en-US"/>
          </a:p>
        </p:txBody>
      </p:sp>
    </p:spTree>
    <p:extLst>
      <p:ext uri="{BB962C8B-B14F-4D97-AF65-F5344CB8AC3E}">
        <p14:creationId xmlns:p14="http://schemas.microsoft.com/office/powerpoint/2010/main" val="1698257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b="1" dirty="0">
                <a:solidFill>
                  <a:srgbClr val="FF0000"/>
                </a:solidFill>
              </a:rPr>
              <a:t>ここでどのような限定が「顧客限定」なのかをしっかり説明する</a:t>
            </a:r>
            <a:endParaRPr kumimoji="1" lang="en-US" altLang="ja-JP" b="1" dirty="0">
              <a:solidFill>
                <a:srgbClr val="FF0000"/>
              </a:solidFill>
            </a:endParaRPr>
          </a:p>
          <a:p>
            <a:endParaRPr kumimoji="1" lang="en-US" altLang="ja-JP" b="1" dirty="0">
              <a:solidFill>
                <a:srgbClr val="FF0000"/>
              </a:solidFill>
            </a:endParaRPr>
          </a:p>
          <a:p>
            <a:r>
              <a:rPr kumimoji="1" lang="ja-JP" altLang="en-US" b="1" dirty="0">
                <a:solidFill>
                  <a:srgbClr val="FF0000"/>
                </a:solidFill>
              </a:rPr>
              <a:t>これはコモディティ化する世界でどのように商品を開拓していくかを差別する手段の１つとも言える</a:t>
            </a:r>
            <a:endParaRPr kumimoji="1" lang="en-US" altLang="ja-JP" b="1" dirty="0">
              <a:solidFill>
                <a:srgbClr val="FF0000"/>
              </a:solidFill>
            </a:endParaRPr>
          </a:p>
          <a:p>
            <a:endParaRPr kumimoji="1" lang="en-US" altLang="ja-JP" b="1" dirty="0">
              <a:solidFill>
                <a:srgbClr val="FF0000"/>
              </a:solidFill>
            </a:endParaRPr>
          </a:p>
          <a:p>
            <a:r>
              <a:rPr kumimoji="1" lang="ja-JP" altLang="en-US" b="1" smtClean="0">
                <a:solidFill>
                  <a:srgbClr val="FF0000"/>
                </a:solidFill>
              </a:rPr>
              <a:t>ラウワン</a:t>
            </a:r>
            <a:r>
              <a:rPr kumimoji="1" lang="en-US" altLang="ja-JP" b="1" smtClean="0">
                <a:solidFill>
                  <a:srgbClr val="FF0000"/>
                </a:solidFill>
              </a:rPr>
              <a:t>http</a:t>
            </a:r>
            <a:r>
              <a:rPr kumimoji="1" lang="en-US" altLang="ja-JP" b="1" dirty="0">
                <a:solidFill>
                  <a:srgbClr val="FF0000"/>
                </a:solidFill>
              </a:rPr>
              <a:t>://www.round1.co.jp/</a:t>
            </a:r>
          </a:p>
          <a:p>
            <a:r>
              <a:rPr kumimoji="1" lang="ja-JP" altLang="en-US" b="1" smtClean="0">
                <a:solidFill>
                  <a:srgbClr val="FF0000"/>
                </a:solidFill>
              </a:rPr>
              <a:t>シダックス</a:t>
            </a:r>
            <a:r>
              <a:rPr kumimoji="1" lang="en-US" altLang="ja-JP" b="1" smtClean="0">
                <a:solidFill>
                  <a:srgbClr val="FF0000"/>
                </a:solidFill>
              </a:rPr>
              <a:t>http</a:t>
            </a:r>
            <a:r>
              <a:rPr kumimoji="1" lang="en-US" altLang="ja-JP" b="1" dirty="0">
                <a:solidFill>
                  <a:srgbClr val="FF0000"/>
                </a:solidFill>
              </a:rPr>
              <a:t>://www.shidax.co.jp/sc/foodmenu/gakusei/</a:t>
            </a:r>
          </a:p>
          <a:p>
            <a:r>
              <a:rPr kumimoji="1" lang="ja-JP" altLang="en-US" b="1" smtClean="0">
                <a:solidFill>
                  <a:srgbClr val="FF0000"/>
                </a:solidFill>
              </a:rPr>
              <a:t>宝塚</a:t>
            </a:r>
            <a:r>
              <a:rPr kumimoji="1" lang="en-US" altLang="ja-JP" b="1" smtClean="0">
                <a:solidFill>
                  <a:srgbClr val="FF0000"/>
                </a:solidFill>
              </a:rPr>
              <a:t>http</a:t>
            </a:r>
            <a:r>
              <a:rPr kumimoji="1" lang="en-US" altLang="ja-JP" b="1" dirty="0">
                <a:solidFill>
                  <a:srgbClr val="FF0000"/>
                </a:solidFill>
              </a:rPr>
              <a:t>://kageki.hankyu.co.jp/</a:t>
            </a:r>
          </a:p>
          <a:p>
            <a:r>
              <a:rPr kumimoji="1" lang="ja-JP" altLang="en-US" b="1" smtClean="0">
                <a:solidFill>
                  <a:srgbClr val="FF0000"/>
                </a:solidFill>
              </a:rPr>
              <a:t>ホットペッパー</a:t>
            </a:r>
            <a:r>
              <a:rPr kumimoji="1" lang="en-US" altLang="ja-JP" b="1" smtClean="0">
                <a:solidFill>
                  <a:srgbClr val="FF0000"/>
                </a:solidFill>
              </a:rPr>
              <a:t>http</a:t>
            </a:r>
            <a:r>
              <a:rPr kumimoji="1" lang="en-US" altLang="ja-JP" b="1" dirty="0">
                <a:solidFill>
                  <a:srgbClr val="FF0000"/>
                </a:solidFill>
              </a:rPr>
              <a:t>://www.hotpepper.jp/</a:t>
            </a:r>
          </a:p>
          <a:p>
            <a:r>
              <a:rPr kumimoji="1" lang="ja-JP" altLang="en-US" b="1">
                <a:solidFill>
                  <a:srgbClr val="FF0000"/>
                </a:solidFill>
              </a:rPr>
              <a:t>東宝</a:t>
            </a:r>
            <a:r>
              <a:rPr kumimoji="1" lang="ja-JP" altLang="en-US" b="1" smtClean="0">
                <a:solidFill>
                  <a:srgbClr val="FF0000"/>
                </a:solidFill>
              </a:rPr>
              <a:t>シネマズ</a:t>
            </a:r>
            <a:r>
              <a:rPr kumimoji="1" lang="en-US" altLang="ja-JP" b="1" smtClean="0">
                <a:solidFill>
                  <a:srgbClr val="FF0000"/>
                </a:solidFill>
              </a:rPr>
              <a:t>http</a:t>
            </a:r>
            <a:r>
              <a:rPr kumimoji="1" lang="en-US" altLang="ja-JP" b="1" dirty="0">
                <a:solidFill>
                  <a:srgbClr val="FF0000"/>
                </a:solidFill>
              </a:rPr>
              <a:t>://www.hotpepper.jp/</a:t>
            </a:r>
          </a:p>
          <a:p>
            <a:r>
              <a:rPr kumimoji="1" lang="en-US" altLang="ja-JP" b="1">
                <a:solidFill>
                  <a:srgbClr val="FF0000"/>
                </a:solidFill>
              </a:rPr>
              <a:t>TSUTAYA</a:t>
            </a:r>
            <a:r>
              <a:rPr lang="en-US" altLang="ja-JP" b="1">
                <a:solidFill>
                  <a:srgbClr val="FF0000"/>
                </a:solidFill>
              </a:rPr>
              <a:t> </a:t>
            </a:r>
            <a:r>
              <a:rPr kumimoji="1" lang="en-US" altLang="ja-JP" b="1" smtClean="0">
                <a:solidFill>
                  <a:srgbClr val="FF0000"/>
                </a:solidFill>
              </a:rPr>
              <a:t>http</a:t>
            </a:r>
            <a:r>
              <a:rPr kumimoji="1" lang="en-US" altLang="ja-JP" b="1" dirty="0">
                <a:solidFill>
                  <a:srgbClr val="FF0000"/>
                </a:solidFill>
              </a:rPr>
              <a:t>://www.tsutaya.co.jp/index.html</a:t>
            </a:r>
          </a:p>
          <a:p>
            <a:r>
              <a:rPr kumimoji="1" lang="ja-JP" altLang="en-US" b="1" smtClean="0">
                <a:solidFill>
                  <a:srgbClr val="FF0000"/>
                </a:solidFill>
              </a:rPr>
              <a:t>ムービックス</a:t>
            </a:r>
            <a:r>
              <a:rPr kumimoji="1" lang="en-US" altLang="ja-JP" b="1" smtClean="0">
                <a:solidFill>
                  <a:srgbClr val="FF0000"/>
                </a:solidFill>
              </a:rPr>
              <a:t>http</a:t>
            </a:r>
            <a:r>
              <a:rPr kumimoji="1" lang="en-US" altLang="ja-JP" b="1" dirty="0">
                <a:solidFill>
                  <a:srgbClr val="FF0000"/>
                </a:solidFill>
              </a:rPr>
              <a:t>://www.smt-cinema.com/</a:t>
            </a:r>
          </a:p>
          <a:p>
            <a:r>
              <a:rPr kumimoji="1" lang="ja-JP" altLang="en-US" b="1">
                <a:solidFill>
                  <a:srgbClr val="FF0000"/>
                </a:solidFill>
              </a:rPr>
              <a:t>自遊</a:t>
            </a:r>
            <a:r>
              <a:rPr kumimoji="1" lang="ja-JP" altLang="en-US" b="1" smtClean="0">
                <a:solidFill>
                  <a:srgbClr val="FF0000"/>
                </a:solidFill>
              </a:rPr>
              <a:t>空間</a:t>
            </a:r>
            <a:r>
              <a:rPr kumimoji="1" lang="en-US" altLang="ja-JP" b="1" smtClean="0">
                <a:solidFill>
                  <a:srgbClr val="FF0000"/>
                </a:solidFill>
              </a:rPr>
              <a:t>http</a:t>
            </a:r>
            <a:r>
              <a:rPr kumimoji="1" lang="en-US" altLang="ja-JP" b="1" dirty="0">
                <a:solidFill>
                  <a:srgbClr val="FF0000"/>
                </a:solidFill>
              </a:rPr>
              <a:t>://jiqoo.jp/</a:t>
            </a:r>
          </a:p>
          <a:p>
            <a:endParaRPr kumimoji="1" lang="en-US" altLang="ja-JP" b="1" dirty="0">
              <a:solidFill>
                <a:srgbClr val="FF0000"/>
              </a:solidFill>
            </a:endParaRPr>
          </a:p>
          <a:p>
            <a:endParaRPr kumimoji="1" lang="ja-JP" altLang="en-US" b="1" dirty="0">
              <a:solidFill>
                <a:srgbClr val="FF0000"/>
              </a:solidFill>
            </a:endParaRPr>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13</a:t>
            </a:fld>
            <a:endParaRPr kumimoji="1" lang="ja-JP" altLang="en-US"/>
          </a:p>
        </p:txBody>
      </p:sp>
    </p:spTree>
    <p:extLst>
      <p:ext uri="{BB962C8B-B14F-4D97-AF65-F5344CB8AC3E}">
        <p14:creationId xmlns:p14="http://schemas.microsoft.com/office/powerpoint/2010/main" val="41041894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タ</a:t>
            </a:r>
            <a:r>
              <a:rPr lang="ja-JP" altLang="en-US"/>
              <a:t>ーゲット設定は企業が狙いとした層にむけて環境やメニュー作りをしていて、顧客限定はターゲット設定とは別にある顧客を囲い込み割引などの特典を提供することです。</a:t>
            </a:r>
            <a:endParaRPr lang="en-US" altLang="ja-JP" dirty="0"/>
          </a:p>
          <a:p>
            <a:endParaRPr lang="en-US" altLang="ja-JP" dirty="0"/>
          </a:p>
          <a:p>
            <a:r>
              <a:rPr lang="ja-JP" altLang="en-US"/>
              <a:t>ここでは「ファミリーレストラン」を例に挙げました。</a:t>
            </a:r>
            <a:endParaRPr lang="en-US" altLang="ja-JP" dirty="0"/>
          </a:p>
          <a:p>
            <a:r>
              <a:rPr lang="ja-JP" altLang="en-US"/>
              <a:t>ターゲット設定は「ファミリー向けのレストラン」で、家族以外にも学生のグループで来る顧客も利用することができます。</a:t>
            </a:r>
            <a:endParaRPr lang="en-US" altLang="ja-JP" dirty="0"/>
          </a:p>
          <a:p>
            <a:endParaRPr lang="en-US" altLang="ja-JP" dirty="0"/>
          </a:p>
          <a:p>
            <a:r>
              <a:rPr lang="ja-JP" altLang="en-US"/>
              <a:t>顧客限定はファミリー向けのレストランで家族限定で割引を行っているレストランです。ここでは学生のグループは来店することができても、割引を受けることはできません。</a:t>
            </a:r>
            <a:endParaRPr kumimoji="1" lang="ja-JP" altLang="en-US" dirty="0"/>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15</a:t>
            </a:fld>
            <a:endParaRPr kumimoji="1" lang="ja-JP" altLang="en-US"/>
          </a:p>
        </p:txBody>
      </p:sp>
    </p:spTree>
    <p:extLst>
      <p:ext uri="{BB962C8B-B14F-4D97-AF65-F5344CB8AC3E}">
        <p14:creationId xmlns:p14="http://schemas.microsoft.com/office/powerpoint/2010/main" val="20032308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目次はこちらです。</a:t>
            </a:r>
            <a:endParaRPr kumimoji="1" lang="ja-JP" altLang="en-US" dirty="0"/>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16</a:t>
            </a:fld>
            <a:endParaRPr kumimoji="1" lang="ja-JP" altLang="en-US"/>
          </a:p>
        </p:txBody>
      </p:sp>
    </p:spTree>
    <p:extLst>
      <p:ext uri="{BB962C8B-B14F-4D97-AF65-F5344CB8AC3E}">
        <p14:creationId xmlns:p14="http://schemas.microsoft.com/office/powerpoint/2010/main" val="38588300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近年、顧客を限定する傾向が増加傾向にあります。</a:t>
            </a:r>
            <a:endParaRPr kumimoji="1" lang="ja-JP" altLang="en-US" dirty="0"/>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17</a:t>
            </a:fld>
            <a:endParaRPr kumimoji="1" lang="ja-JP" altLang="en-US"/>
          </a:p>
        </p:txBody>
      </p:sp>
    </p:spTree>
    <p:extLst>
      <p:ext uri="{BB962C8B-B14F-4D97-AF65-F5344CB8AC3E}">
        <p14:creationId xmlns:p14="http://schemas.microsoft.com/office/powerpoint/2010/main" val="36964822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a:t>
            </a:r>
            <a:r>
              <a:rPr lang="ja-JP" altLang="en-US"/>
              <a:t>てるみくらぶ</a:t>
            </a:r>
            <a:r>
              <a:rPr lang="ja-JP" altLang="en-US" dirty="0"/>
              <a:t>　</a:t>
            </a:r>
            <a:r>
              <a:rPr lang="ja-JP" altLang="en-US"/>
              <a:t>女子会割引人気の２月に行くグアム！ グアムにとにかくおトクに行きたい！価格重視コース</a:t>
            </a:r>
            <a:endParaRPr lang="ja-JP" altLang="en-US" dirty="0"/>
          </a:p>
          <a:p>
            <a:r>
              <a:rPr lang="ja-JP" altLang="en-US"/>
              <a:t>男女で区分し、女性にターゲット範囲を設定</a:t>
            </a:r>
            <a:r>
              <a:rPr lang="ja-JP" altLang="en-US" dirty="0"/>
              <a:t>　</a:t>
            </a:r>
          </a:p>
          <a:p>
            <a:r>
              <a:rPr lang="ja-JP" altLang="en-US"/>
              <a:t>１</a:t>
            </a:r>
            <a:r>
              <a:rPr lang="en-US" altLang="ja-JP"/>
              <a:t>/2</a:t>
            </a:r>
            <a:endParaRPr lang="en-US" altLang="ja-JP" dirty="0"/>
          </a:p>
          <a:p>
            <a:r>
              <a:rPr lang="ja-JP" altLang="en-US"/>
              <a:t>・</a:t>
            </a:r>
            <a:r>
              <a:rPr lang="en-US" altLang="ja-JP"/>
              <a:t>JAL</a:t>
            </a:r>
            <a:r>
              <a:rPr lang="ja-JP" altLang="en-US" dirty="0"/>
              <a:t>　</a:t>
            </a:r>
            <a:r>
              <a:rPr lang="ja-JP" altLang="en-US"/>
              <a:t>「当日シルバー割引」</a:t>
            </a:r>
            <a:r>
              <a:rPr lang="en-US" altLang="ja-JP"/>
              <a:t>65</a:t>
            </a:r>
            <a:r>
              <a:rPr lang="ja-JP" altLang="en-US"/>
              <a:t>歳以上の方が対象となっており、運賃は普通料金の約</a:t>
            </a:r>
            <a:r>
              <a:rPr lang="en-US" altLang="ja-JP"/>
              <a:t>25%</a:t>
            </a:r>
            <a:r>
              <a:rPr lang="ja-JP" altLang="en-US"/>
              <a:t>割引</a:t>
            </a:r>
            <a:endParaRPr lang="ja-JP" altLang="en-US" dirty="0"/>
          </a:p>
          <a:p>
            <a:r>
              <a:rPr lang="ja-JP" altLang="en-US"/>
              <a:t>年齢で区分し、６５歳以上のシニアにターゲット範囲を設定</a:t>
            </a:r>
            <a:r>
              <a:rPr lang="ja-JP" altLang="en-US" dirty="0"/>
              <a:t>　</a:t>
            </a:r>
          </a:p>
          <a:p>
            <a:r>
              <a:rPr lang="ja-JP" altLang="en-US"/>
              <a:t>約１</a:t>
            </a:r>
            <a:r>
              <a:rPr lang="en-US" altLang="ja-JP"/>
              <a:t>/4</a:t>
            </a:r>
            <a:endParaRPr lang="en-US" altLang="ja-JP" dirty="0"/>
          </a:p>
          <a:p>
            <a:r>
              <a:rPr lang="ja-JP" altLang="en-US"/>
              <a:t>・ＪＲ四国</a:t>
            </a:r>
            <a:r>
              <a:rPr lang="ja-JP" altLang="en-US" dirty="0"/>
              <a:t>　</a:t>
            </a:r>
            <a:r>
              <a:rPr lang="ja-JP" altLang="en-US"/>
              <a:t>「バースデイきっぷ」四国内の特急を含む全列車が乗り放題で、グリーン車もＯＫ。１万円で３日間有効</a:t>
            </a:r>
            <a:endParaRPr lang="ja-JP" altLang="en-US" dirty="0"/>
          </a:p>
          <a:p>
            <a:r>
              <a:rPr lang="ja-JP" altLang="en-US"/>
              <a:t>誕生日で区分し、当日誕生日の人にターゲット範囲を設定</a:t>
            </a:r>
            <a:endParaRPr lang="ja-JP" altLang="en-US" dirty="0"/>
          </a:p>
          <a:p>
            <a:r>
              <a:rPr lang="ja-JP" altLang="en-US"/>
              <a:t>１</a:t>
            </a:r>
            <a:r>
              <a:rPr lang="en-US" altLang="ja-JP"/>
              <a:t>/365</a:t>
            </a:r>
            <a:endParaRPr lang="en-US" altLang="ja-JP" dirty="0"/>
          </a:p>
          <a:p>
            <a:endParaRPr kumimoji="1" lang="ja-JP" altLang="en-US"/>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18</a:t>
            </a:fld>
            <a:endParaRPr kumimoji="1" lang="ja-JP" altLang="en-US"/>
          </a:p>
        </p:txBody>
      </p:sp>
    </p:spTree>
    <p:extLst>
      <p:ext uri="{BB962C8B-B14F-4D97-AF65-F5344CB8AC3E}">
        <p14:creationId xmlns:p14="http://schemas.microsoft.com/office/powerpoint/2010/main" val="25556995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私たちの顧客限定に対する問題意識は</a:t>
            </a:r>
            <a:r>
              <a:rPr kumimoji="1" lang="ja-JP" altLang="en-US" dirty="0" smtClean="0"/>
              <a:t>、限定の仕方によって顧客が商品やサービスに対する関心は異なるのではないか、と考えました。</a:t>
            </a:r>
            <a:endParaRPr kumimoji="1" lang="ja-JP" altLang="en-US" dirty="0"/>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19</a:t>
            </a:fld>
            <a:endParaRPr kumimoji="1" lang="ja-JP" altLang="en-US"/>
          </a:p>
        </p:txBody>
      </p:sp>
    </p:spTree>
    <p:extLst>
      <p:ext uri="{BB962C8B-B14F-4D97-AF65-F5344CB8AC3E}">
        <p14:creationId xmlns:p14="http://schemas.microsoft.com/office/powerpoint/2010/main" val="39690340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目次はこちらです。</a:t>
            </a:r>
            <a:endParaRPr kumimoji="1" lang="ja-JP" altLang="en-US" dirty="0"/>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20</a:t>
            </a:fld>
            <a:endParaRPr kumimoji="1" lang="ja-JP" altLang="en-US"/>
          </a:p>
        </p:txBody>
      </p:sp>
    </p:spTree>
    <p:extLst>
      <p:ext uri="{BB962C8B-B14F-4D97-AF65-F5344CB8AC3E}">
        <p14:creationId xmlns:p14="http://schemas.microsoft.com/office/powerpoint/2010/main" val="38588300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・若者需要創出プロジェクト</a:t>
            </a:r>
            <a:r>
              <a:rPr kumimoji="1" lang="en-US" altLang="ja-JP" dirty="0" smtClean="0"/>
              <a:t>『</a:t>
            </a:r>
            <a:r>
              <a:rPr kumimoji="1" lang="ja-JP" altLang="en-US" dirty="0" smtClean="0"/>
              <a:t>雪マジ！</a:t>
            </a:r>
            <a:r>
              <a:rPr kumimoji="1" lang="en-US" altLang="ja-JP" dirty="0" smtClean="0"/>
              <a:t>19</a:t>
            </a:r>
            <a:r>
              <a:rPr kumimoji="1" lang="ja-JP" altLang="en-US" dirty="0" smtClean="0"/>
              <a:t>～</a:t>
            </a:r>
            <a:r>
              <a:rPr kumimoji="1" lang="en-US" altLang="ja-JP" dirty="0" smtClean="0"/>
              <a:t>SNOW MAGIC</a:t>
            </a:r>
            <a:r>
              <a:rPr kumimoji="1" lang="ja-JP" altLang="en-US" dirty="0" smtClean="0"/>
              <a:t>～（以下雪マジ！</a:t>
            </a:r>
            <a:r>
              <a:rPr kumimoji="1" lang="en-US" altLang="ja-JP" dirty="0" smtClean="0"/>
              <a:t>19</a:t>
            </a:r>
            <a:r>
              <a:rPr kumimoji="1" lang="ja-JP" altLang="en-US" dirty="0" smtClean="0"/>
              <a:t>）では、「じゃらんリサーチセンター」の呼びかけに賛同した日本全国</a:t>
            </a:r>
            <a:r>
              <a:rPr kumimoji="1" lang="en-US" altLang="ja-JP" dirty="0" smtClean="0"/>
              <a:t>172</a:t>
            </a:r>
            <a:r>
              <a:rPr kumimoji="1" lang="ja-JP" altLang="en-US" dirty="0" smtClean="0"/>
              <a:t>カ所のゲレンデと連携し、スノーアクティビティ業界にとって最も重要なエントリー層と考えられる</a:t>
            </a:r>
            <a:r>
              <a:rPr kumimoji="1" lang="en-US" altLang="ja-JP" dirty="0" smtClean="0"/>
              <a:t>19</a:t>
            </a:r>
            <a:r>
              <a:rPr kumimoji="1" lang="ja-JP" altLang="en-US" dirty="0" smtClean="0"/>
              <a:t>歳（</a:t>
            </a:r>
            <a:r>
              <a:rPr kumimoji="1" lang="en-US" altLang="ja-JP" dirty="0" smtClean="0"/>
              <a:t>※</a:t>
            </a:r>
            <a:r>
              <a:rPr kumimoji="1" lang="ja-JP" altLang="en-US" dirty="0" smtClean="0"/>
              <a:t>）を対象に、リフト券代を無料にし、一度スノーエリアへ足を運んでもらい、体験してもらうことで再活性化することを目指しました。</a:t>
            </a:r>
            <a:endParaRPr kumimoji="1" lang="en-US" altLang="ja-JP" dirty="0" smtClean="0"/>
          </a:p>
          <a:p>
            <a:r>
              <a:rPr kumimoji="1" lang="ja-JP" altLang="en-US" dirty="0" smtClean="0"/>
              <a:t>・</a:t>
            </a:r>
            <a:r>
              <a:rPr kumimoji="1" lang="en-US" altLang="ja-JP" dirty="0" smtClean="0"/>
              <a:t>1</a:t>
            </a:r>
            <a:r>
              <a:rPr kumimoji="1" lang="ja-JP" altLang="en-US" dirty="0" smtClean="0"/>
              <a:t>）公式サイト会員登録コーナーより、</a:t>
            </a:r>
            <a:r>
              <a:rPr kumimoji="1" lang="en-US" altLang="ja-JP" dirty="0" smtClean="0"/>
              <a:t>PC</a:t>
            </a:r>
            <a:r>
              <a:rPr kumimoji="1" lang="ja-JP" altLang="en-US" dirty="0" smtClean="0"/>
              <a:t>・スマートフォンにて会員登録（当日登録可） </a:t>
            </a:r>
            <a:r>
              <a:rPr kumimoji="1" lang="en-US" altLang="ja-JP" dirty="0" smtClean="0"/>
              <a:t>※</a:t>
            </a:r>
            <a:r>
              <a:rPr kumimoji="1" lang="ja-JP" altLang="en-US" dirty="0" smtClean="0"/>
              <a:t>登録無料</a:t>
            </a:r>
          </a:p>
          <a:p>
            <a:r>
              <a:rPr kumimoji="1" lang="ja-JP" altLang="en-US" dirty="0" smtClean="0"/>
              <a:t>・</a:t>
            </a:r>
            <a:r>
              <a:rPr kumimoji="1" lang="en-US" altLang="ja-JP" dirty="0" smtClean="0"/>
              <a:t>2</a:t>
            </a:r>
            <a:r>
              <a:rPr kumimoji="1" lang="ja-JP" altLang="en-US" dirty="0" smtClean="0"/>
              <a:t>）スキー場で、登録時に発番された会員番号と指定の写真付き身分証明書をリフト券交換時に提示</a:t>
            </a:r>
          </a:p>
          <a:p>
            <a:r>
              <a:rPr kumimoji="1" lang="ja-JP" altLang="en-US" dirty="0" smtClean="0"/>
              <a:t>・以上の方法で雪マジのサービスを受けることが可能である。</a:t>
            </a:r>
            <a:endParaRPr kumimoji="1" lang="en-US" altLang="ja-JP" dirty="0" smtClean="0"/>
          </a:p>
          <a:p>
            <a:r>
              <a:rPr kumimoji="1" lang="ja-JP" altLang="en-US" dirty="0" smtClean="0"/>
              <a:t>この１９歳を対象とした雪マジという活動は２０１１年度から始まった。２０１１年度、活動初年度はスキー場８９か所がこの活動に参加した。</a:t>
            </a:r>
            <a:endParaRPr kumimoji="1" lang="en-US" altLang="ja-JP" dirty="0" smtClean="0"/>
          </a:p>
          <a:p>
            <a:r>
              <a:rPr kumimoji="1" lang="ja-JP" altLang="en-US" dirty="0" smtClean="0"/>
              <a:t>その結果、会員数は５万人、動員数は１２．８万人の成果を得た。翌年には雪マジの活動に参加するスキー場が１３６か所に増え、これに伴い</a:t>
            </a:r>
            <a:endParaRPr kumimoji="1" lang="en-US" altLang="ja-JP" dirty="0" smtClean="0"/>
          </a:p>
          <a:p>
            <a:r>
              <a:rPr kumimoji="1" lang="ja-JP" altLang="en-US" dirty="0" smtClean="0"/>
              <a:t>会員数は１０．８万人、動員数は３４．６万人に増大した。活動初年度の翌年の２０１２年度には９２％がスキー場に再来訪しているというデータまで出ている。</a:t>
            </a:r>
            <a:endParaRPr kumimoji="1" lang="en-US" altLang="ja-JP" dirty="0" smtClean="0"/>
          </a:p>
          <a:p>
            <a:r>
              <a:rPr kumimoji="1" lang="ja-JP" altLang="en-US" dirty="0" smtClean="0"/>
              <a:t>２０１３年度には雪マジに参加するスキー場が１７３か所になり、会員数は１５万人、動員数は５２．８万人と初年度に比べると激増している。</a:t>
            </a:r>
            <a:endParaRPr kumimoji="1" lang="en-US" altLang="ja-JP" dirty="0" smtClean="0"/>
          </a:p>
          <a:p>
            <a:r>
              <a:rPr kumimoji="1" lang="en-US" altLang="ja-JP" dirty="0" smtClean="0"/>
              <a:t>2012</a:t>
            </a:r>
            <a:r>
              <a:rPr kumimoji="1" lang="ja-JP" altLang="en-US" dirty="0" smtClean="0"/>
              <a:t>年度の「雪マジ！」を利用した</a:t>
            </a:r>
            <a:r>
              <a:rPr kumimoji="1" lang="en-US" altLang="ja-JP" dirty="0" smtClean="0"/>
              <a:t>19</a:t>
            </a:r>
            <a:r>
              <a:rPr kumimoji="1" lang="ja-JP" altLang="en-US" dirty="0" smtClean="0"/>
              <a:t>歳の「平均来訪回数」は</a:t>
            </a:r>
            <a:r>
              <a:rPr kumimoji="1" lang="en-US" altLang="ja-JP" dirty="0" smtClean="0"/>
              <a:t>3.21</a:t>
            </a:r>
            <a:r>
              <a:rPr kumimoji="1" lang="ja-JP" altLang="en-US" dirty="0" smtClean="0"/>
              <a:t>回、「翌年度の再来訪意向」は</a:t>
            </a:r>
            <a:r>
              <a:rPr kumimoji="1" lang="en-US" altLang="ja-JP" dirty="0" smtClean="0"/>
              <a:t>99.9</a:t>
            </a:r>
            <a:r>
              <a:rPr kumimoji="1" lang="ja-JP" altLang="en-US" dirty="0" smtClean="0"/>
              <a:t>％</a:t>
            </a:r>
            <a:endParaRPr kumimoji="1" lang="en-US" altLang="ja-JP" dirty="0" smtClean="0"/>
          </a:p>
          <a:p>
            <a:r>
              <a:rPr kumimoji="1" lang="ja-JP" altLang="en-US" dirty="0" smtClean="0"/>
              <a:t>「レンタル用品」の利用は</a:t>
            </a:r>
            <a:r>
              <a:rPr kumimoji="1" lang="en-US" altLang="ja-JP" dirty="0" smtClean="0"/>
              <a:t>57</a:t>
            </a:r>
            <a:r>
              <a:rPr kumimoji="1" lang="ja-JP" altLang="en-US" dirty="0" smtClean="0"/>
              <a:t>％、「付近の商店で買い物」が</a:t>
            </a:r>
            <a:r>
              <a:rPr kumimoji="1" lang="en-US" altLang="ja-JP" dirty="0" smtClean="0"/>
              <a:t>63.3</a:t>
            </a:r>
            <a:r>
              <a:rPr kumimoji="1" lang="ja-JP" altLang="en-US" dirty="0" smtClean="0"/>
              <a:t>％、「ゲレンデ内のレストラン・カフェで食事」は</a:t>
            </a:r>
            <a:r>
              <a:rPr kumimoji="1" lang="en-US" altLang="ja-JP" dirty="0" smtClean="0"/>
              <a:t>84.7</a:t>
            </a:r>
            <a:r>
              <a:rPr kumimoji="1" lang="ja-JP" altLang="en-US" dirty="0" smtClean="0"/>
              <a:t>％が利用しており、付帯サービスを利用する傾向が高いことも特徴として見えてきました。</a:t>
            </a:r>
            <a:endParaRPr kumimoji="1" lang="en-US" altLang="ja-JP" dirty="0" smtClean="0"/>
          </a:p>
          <a:p>
            <a:r>
              <a:rPr kumimoji="1" lang="ja-JP" altLang="en-US" sz="1400" dirty="0" smtClean="0"/>
              <a:t>雪マジのリピートキャンペーンとして、雪マジ２０、スマイル２１などの</a:t>
            </a:r>
            <a:r>
              <a:rPr kumimoji="1" lang="en-US" altLang="ja-JP" sz="1400" dirty="0" smtClean="0"/>
              <a:t>20</a:t>
            </a:r>
            <a:r>
              <a:rPr kumimoji="1" lang="ja-JP" altLang="en-US" sz="1400" dirty="0" smtClean="0"/>
              <a:t>歳、</a:t>
            </a:r>
            <a:r>
              <a:rPr kumimoji="1" lang="en-US" altLang="ja-JP" sz="1400" dirty="0" smtClean="0"/>
              <a:t>21</a:t>
            </a:r>
            <a:r>
              <a:rPr kumimoji="1" lang="ja-JP" altLang="en-US" sz="1400" dirty="0" smtClean="0"/>
              <a:t>歳を限定としたもので、左記のイベントは参加するスキー場は限られてくるが</a:t>
            </a:r>
            <a:endParaRPr kumimoji="1" lang="en-US" altLang="ja-JP" sz="1400" dirty="0" smtClean="0"/>
          </a:p>
          <a:p>
            <a:r>
              <a:rPr kumimoji="1" lang="en-US" altLang="ja-JP" sz="1400" dirty="0" smtClean="0"/>
              <a:t>1</a:t>
            </a:r>
            <a:r>
              <a:rPr kumimoji="1" lang="ja-JP" altLang="en-US" sz="1400" dirty="0" smtClean="0"/>
              <a:t>日リフト券が半額で買えるというお得なキャンペーンであり、</a:t>
            </a:r>
            <a:r>
              <a:rPr kumimoji="1" lang="en-US" altLang="ja-JP" sz="1400" dirty="0" smtClean="0"/>
              <a:t>19</a:t>
            </a:r>
            <a:r>
              <a:rPr kumimoji="1" lang="ja-JP" altLang="en-US" sz="1400" dirty="0" smtClean="0"/>
              <a:t>歳で経験した人たちを</a:t>
            </a:r>
            <a:r>
              <a:rPr kumimoji="1" lang="en-US" altLang="ja-JP" sz="1400" dirty="0" smtClean="0"/>
              <a:t>20</a:t>
            </a:r>
            <a:r>
              <a:rPr kumimoji="1" lang="ja-JP" altLang="en-US" sz="1400" dirty="0" err="1" smtClean="0"/>
              <a:t>，</a:t>
            </a:r>
            <a:r>
              <a:rPr kumimoji="1" lang="en-US" altLang="ja-JP" sz="1400" dirty="0" smtClean="0"/>
              <a:t>21</a:t>
            </a:r>
            <a:r>
              <a:rPr kumimoji="1" lang="ja-JP" altLang="en-US" sz="1400" dirty="0" smtClean="0"/>
              <a:t>歳になっても継続してきてもらおうという戦略である。</a:t>
            </a:r>
            <a:endParaRPr kumimoji="1" lang="en-US" altLang="ja-JP" sz="1400" dirty="0" smtClean="0"/>
          </a:p>
          <a:p>
            <a:r>
              <a:rPr kumimoji="1" lang="en-US" altLang="ja-JP" sz="1400" dirty="0" smtClean="0"/>
              <a:t>19</a:t>
            </a:r>
            <a:r>
              <a:rPr kumimoji="1" lang="ja-JP" altLang="en-US" sz="1400" dirty="0" smtClean="0"/>
              <a:t>歳紹介キャンペーンなども存在し、</a:t>
            </a:r>
            <a:r>
              <a:rPr kumimoji="1" lang="en-US" altLang="ja-JP" sz="1400" dirty="0" smtClean="0"/>
              <a:t>19</a:t>
            </a:r>
            <a:r>
              <a:rPr kumimoji="1" lang="ja-JP" altLang="en-US" sz="1400" dirty="0" smtClean="0"/>
              <a:t>歳を</a:t>
            </a:r>
            <a:r>
              <a:rPr kumimoji="1" lang="en-US" altLang="ja-JP" sz="1400" dirty="0" smtClean="0"/>
              <a:t>3</a:t>
            </a:r>
            <a:r>
              <a:rPr kumimoji="1" lang="ja-JP" altLang="en-US" sz="1400" dirty="0" smtClean="0"/>
              <a:t>人紹介することで、</a:t>
            </a:r>
            <a:r>
              <a:rPr kumimoji="1" lang="en-US" altLang="ja-JP" sz="1400" dirty="0" smtClean="0"/>
              <a:t>1</a:t>
            </a:r>
            <a:r>
              <a:rPr kumimoji="1" lang="ja-JP" altLang="en-US" sz="1400" dirty="0" smtClean="0"/>
              <a:t>日リフト券を</a:t>
            </a:r>
            <a:r>
              <a:rPr kumimoji="1" lang="en-US" altLang="ja-JP" sz="1400" dirty="0" smtClean="0"/>
              <a:t>1</a:t>
            </a:r>
            <a:r>
              <a:rPr kumimoji="1" lang="ja-JP" altLang="en-US" sz="1400" dirty="0" smtClean="0"/>
              <a:t>枚もらえ、</a:t>
            </a:r>
            <a:r>
              <a:rPr kumimoji="1" lang="en-US" altLang="ja-JP" sz="1400" dirty="0" smtClean="0"/>
              <a:t>5</a:t>
            </a:r>
            <a:r>
              <a:rPr kumimoji="1" lang="ja-JP" altLang="en-US" sz="1400" dirty="0" smtClean="0"/>
              <a:t>人紹介すれば、</a:t>
            </a:r>
            <a:r>
              <a:rPr kumimoji="1" lang="en-US" altLang="ja-JP" sz="1400" dirty="0" smtClean="0"/>
              <a:t>1</a:t>
            </a:r>
            <a:r>
              <a:rPr kumimoji="1" lang="ja-JP" altLang="en-US" sz="1400" dirty="0" smtClean="0"/>
              <a:t>日リフト券を</a:t>
            </a:r>
            <a:r>
              <a:rPr kumimoji="1" lang="en-US" altLang="ja-JP" sz="1400" dirty="0" smtClean="0"/>
              <a:t>2</a:t>
            </a:r>
            <a:r>
              <a:rPr kumimoji="1" lang="ja-JP" altLang="en-US" sz="1400" dirty="0" smtClean="0"/>
              <a:t>枚もらえる。</a:t>
            </a:r>
            <a:endParaRPr kumimoji="1" lang="en-US" altLang="ja-JP" sz="1400" dirty="0" smtClean="0"/>
          </a:p>
          <a:p>
            <a:endParaRPr kumimoji="1" lang="en-US" altLang="ja-JP" sz="1400" dirty="0" smtClean="0"/>
          </a:p>
          <a:p>
            <a:endParaRPr kumimoji="1" lang="en-US" altLang="ja-JP" dirty="0" smtClean="0"/>
          </a:p>
          <a:p>
            <a:endParaRPr kumimoji="1" lang="en-US" altLang="ja-JP" dirty="0" smtClean="0"/>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21</a:t>
            </a:fld>
            <a:endParaRPr kumimoji="1" lang="ja-JP" altLang="en-US"/>
          </a:p>
        </p:txBody>
      </p:sp>
    </p:spTree>
    <p:extLst>
      <p:ext uri="{BB962C8B-B14F-4D97-AF65-F5344CB8AC3E}">
        <p14:creationId xmlns:p14="http://schemas.microsoft.com/office/powerpoint/2010/main" val="3872852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目次はこちらです。</a:t>
            </a:r>
            <a:endParaRPr kumimoji="1" lang="ja-JP" altLang="en-US" dirty="0"/>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2</a:t>
            </a:fld>
            <a:endParaRPr kumimoji="1" lang="ja-JP" altLang="en-US"/>
          </a:p>
        </p:txBody>
      </p:sp>
    </p:spTree>
    <p:extLst>
      <p:ext uri="{BB962C8B-B14F-4D97-AF65-F5344CB8AC3E}">
        <p14:creationId xmlns:p14="http://schemas.microsoft.com/office/powerpoint/2010/main" val="38588300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よって研究の目的は、顧客限定した時のマーケティング成果と消費者心理との関係性を明らかにすることだと考えました。</a:t>
            </a:r>
            <a:r>
              <a:rPr lang="ja-JP" altLang="en-US" dirty="0" smtClean="0"/>
              <a:t>（場所・年代・性別・時間は</a:t>
            </a:r>
          </a:p>
          <a:p>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23</a:t>
            </a:fld>
            <a:endParaRPr kumimoji="1" lang="ja-JP" altLang="en-US"/>
          </a:p>
        </p:txBody>
      </p:sp>
    </p:spTree>
    <p:extLst>
      <p:ext uri="{BB962C8B-B14F-4D97-AF65-F5344CB8AC3E}">
        <p14:creationId xmlns:p14="http://schemas.microsoft.com/office/powerpoint/2010/main" val="35221476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目次はこちらです。</a:t>
            </a:r>
            <a:endParaRPr kumimoji="1" lang="ja-JP" altLang="en-US" dirty="0"/>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24</a:t>
            </a:fld>
            <a:endParaRPr kumimoji="1" lang="ja-JP" altLang="en-US"/>
          </a:p>
        </p:txBody>
      </p:sp>
    </p:spTree>
    <p:extLst>
      <p:ext uri="{BB962C8B-B14F-4D97-AF65-F5344CB8AC3E}">
        <p14:creationId xmlns:p14="http://schemas.microsoft.com/office/powerpoint/2010/main" val="38588300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希</a:t>
            </a:r>
            <a:r>
              <a:rPr lang="ja-JP" altLang="en-US"/>
              <a:t>少性→私だけ</a:t>
            </a:r>
            <a:endParaRPr lang="en-US" altLang="ja-JP" dirty="0"/>
          </a:p>
          <a:p>
            <a:endParaRPr lang="en-US" altLang="ja-JP"/>
          </a:p>
          <a:p>
            <a:endParaRPr lang="en-US" altLang="ja-JP" dirty="0"/>
          </a:p>
          <a:p>
            <a:endParaRPr lang="en-US" altLang="ja-JP" dirty="0"/>
          </a:p>
          <a:p>
            <a:r>
              <a:rPr lang="ja-JP" altLang="en-US"/>
              <a:t>関連性→</a:t>
            </a:r>
            <a:endParaRPr kumimoji="1" lang="ja-JP" altLang="en-US"/>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25</a:t>
            </a:fld>
            <a:endParaRPr kumimoji="1" lang="ja-JP" altLang="en-US"/>
          </a:p>
        </p:txBody>
      </p:sp>
    </p:spTree>
    <p:extLst>
      <p:ext uri="{BB962C8B-B14F-4D97-AF65-F5344CB8AC3E}">
        <p14:creationId xmlns:p14="http://schemas.microsoft.com/office/powerpoint/2010/main" val="21374788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200" dirty="0" smtClean="0"/>
              <a:t>https://www.okb-kri.jp/_userdata/pdf/press/20130321_shufu_joshikai.pdf#search='%E4%B8%BB%E5%A9%A6%E3%81%AB%E3%81%8A%E3%81%91%E3%82%8B%E5%A5%B3%E5%AD%90%E4%BC%9A%E6%B6%88%E8%B2%BB%E3%81%AB%E9%96%A2%E3%81%99%E3%82%8B%E3%82%A2%E3%83%B3%E3%82%B1%E3%83%BC%E3%83%88'</a:t>
            </a:r>
          </a:p>
          <a:p>
            <a:endParaRPr kumimoji="1" lang="ja-JP" altLang="en-US" dirty="0"/>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26</a:t>
            </a:fld>
            <a:endParaRPr kumimoji="1" lang="ja-JP" altLang="en-US"/>
          </a:p>
        </p:txBody>
      </p:sp>
    </p:spTree>
    <p:extLst>
      <p:ext uri="{BB962C8B-B14F-4D97-AF65-F5344CB8AC3E}">
        <p14:creationId xmlns:p14="http://schemas.microsoft.com/office/powerpoint/2010/main" val="842012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最</a:t>
            </a:r>
            <a:r>
              <a:rPr lang="ja-JP" altLang="en-US"/>
              <a:t>近、飲食店や宿泊サイトなどで「女子会プラン」という言葉をよく耳に</a:t>
            </a:r>
            <a:endParaRPr kumimoji="1" lang="ja-JP" altLang="en-US" dirty="0"/>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3</a:t>
            </a:fld>
            <a:endParaRPr kumimoji="1" lang="ja-JP" altLang="en-US"/>
          </a:p>
        </p:txBody>
      </p:sp>
    </p:spTree>
    <p:extLst>
      <p:ext uri="{BB962C8B-B14F-4D97-AF65-F5344CB8AC3E}">
        <p14:creationId xmlns:p14="http://schemas.microsoft.com/office/powerpoint/2010/main" val="5485384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「顧客を憤慨させよ」「顧客をじらして苦しめよ」といった</a:t>
            </a:r>
            <a:r>
              <a:rPr lang="en-US" altLang="ja-JP" dirty="0"/>
              <a:t>TEASE</a:t>
            </a:r>
            <a:r>
              <a:rPr lang="ja-JP" altLang="en-US" dirty="0"/>
              <a:t>の考え方は、顧客の要望をできる限りかなえようという顧客志向とは対極をなす。 </a:t>
            </a:r>
          </a:p>
          <a:p>
            <a:endParaRPr lang="ja-JP" altLang="en-US" dirty="0"/>
          </a:p>
          <a:p>
            <a:r>
              <a:rPr lang="ja-JP" altLang="en-US" dirty="0"/>
              <a:t>顧客のニーズを満たすだけでなく、顧客の興味を長期的にとらえ続けるための心理的なセールスプロモーションを強調している点が大きな特徴で、なぜなら顧客満足度の向上よりも、商品を「売る」ことに重点を置いているからである。顧客の購買意欲を高めるために、いかに飢餓状態に追い込むかという一連の手法</a:t>
            </a:r>
            <a:endParaRPr lang="en-US" altLang="ja-JP" dirty="0"/>
          </a:p>
          <a:p>
            <a:endParaRPr lang="en-US" altLang="ja-JP" dirty="0"/>
          </a:p>
          <a:p>
            <a:r>
              <a:rPr lang="ja-JP" altLang="en-US" dirty="0"/>
              <a:t>商品が手に入りにくい状況をつくり「手に入れたい」という欲求を増大させなければならない。</a:t>
            </a:r>
          </a:p>
          <a:p>
            <a:endParaRPr lang="en-US" altLang="ja-JP" dirty="0"/>
          </a:p>
          <a:p>
            <a:r>
              <a:rPr lang="ja-JP" altLang="en-US" dirty="0"/>
              <a:t>スティーブン・ブラウン（アルスター大学教授）</a:t>
            </a:r>
            <a:endParaRPr kumimoji="1" lang="ja-JP" altLang="en-US" dirty="0"/>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5</a:t>
            </a:fld>
            <a:endParaRPr kumimoji="1" lang="ja-JP" altLang="en-US"/>
          </a:p>
        </p:txBody>
      </p:sp>
    </p:spTree>
    <p:extLst>
      <p:ext uri="{BB962C8B-B14F-4D97-AF65-F5344CB8AC3E}">
        <p14:creationId xmlns:p14="http://schemas.microsoft.com/office/powerpoint/2010/main" val="4031106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latin typeface="ＭＳ Ｐゴシック"/>
                <a:ea typeface="ＭＳ Ｐゴシック"/>
              </a:rPr>
              <a:t>まず、</a:t>
            </a:r>
            <a:r>
              <a:rPr lang="ja-JP" altLang="en-US" dirty="0">
                <a:latin typeface="ＭＳ Ｐゴシック"/>
                <a:ea typeface="ＭＳ Ｐゴシック"/>
              </a:rPr>
              <a:t>現状分析です</a:t>
            </a:r>
            <a:r>
              <a:rPr lang="ja-JP" altLang="en-US" dirty="0" smtClean="0">
                <a:latin typeface="ＭＳ Ｐゴシック"/>
                <a:ea typeface="ＭＳ Ｐゴシック"/>
              </a:rPr>
              <a:t>。</a:t>
            </a:r>
            <a:endParaRPr lang="en-US" altLang="ja-JP" dirty="0" smtClean="0">
              <a:latin typeface="ＭＳ Ｐゴシック"/>
              <a:ea typeface="ＭＳ Ｐゴシック"/>
            </a:endParaRPr>
          </a:p>
          <a:p>
            <a:r>
              <a:rPr kumimoji="1" lang="ja-JP" altLang="en-US" dirty="0" smtClean="0">
                <a:latin typeface="ＭＳ Ｐゴシック"/>
                <a:ea typeface="+mn-ea"/>
              </a:rPr>
              <a:t>限定とは、物事の範囲や数量を限ること。</a:t>
            </a:r>
          </a:p>
          <a:p>
            <a:endParaRPr kumimoji="1" lang="en-US" altLang="ja-JP" dirty="0" smtClean="0">
              <a:latin typeface="ＭＳ Ｐゴシック"/>
              <a:ea typeface="ＭＳ Ｐゴシック"/>
            </a:endParaRPr>
          </a:p>
          <a:p>
            <a:r>
              <a:rPr kumimoji="1" lang="ja-JP" altLang="en-US" dirty="0" smtClean="0"/>
              <a:t>限定</a:t>
            </a:r>
            <a:r>
              <a:rPr kumimoji="1" lang="ja-JP" altLang="en-US" dirty="0"/>
              <a:t>が生む効果は以下のような効果が</a:t>
            </a:r>
            <a:r>
              <a:rPr kumimoji="1" lang="ja-JP" altLang="en-US" dirty="0" smtClean="0"/>
              <a:t>あります。</a:t>
            </a:r>
            <a:endParaRPr kumimoji="1" lang="en-US" altLang="ja-JP" dirty="0" smtClean="0"/>
          </a:p>
          <a:p>
            <a:r>
              <a:rPr kumimoji="1" lang="ja-JP" altLang="en-US" dirty="0" smtClean="0"/>
              <a:t>まずはスノッブ効果。こちらは希少性のあるものが欲しいと思うことです。自分だけが持っていると思うことで、満足が高まる効果です。限定商品がねらう効果そのものです。</a:t>
            </a:r>
            <a:endParaRPr kumimoji="1" lang="en-US" altLang="ja-JP" dirty="0" smtClean="0"/>
          </a:p>
          <a:p>
            <a:r>
              <a:rPr kumimoji="1" lang="ja-JP" altLang="en-US" dirty="0" smtClean="0"/>
              <a:t>次にヴェブレン効果。こちらは高級なものに価値を見出し、欲しいと思うことです。人よりも高価なものを持っているという満足で高まる効果のことです。限定商品にそれまでにない付加価値をつけ、価格が上がると効果が高まります。</a:t>
            </a:r>
            <a:endParaRPr kumimoji="1" lang="en-US" altLang="ja-JP" dirty="0" smtClean="0"/>
          </a:p>
          <a:p>
            <a:r>
              <a:rPr kumimoji="1" lang="ja-JP" altLang="en-US" dirty="0" smtClean="0"/>
              <a:t>最後にバンドワゴン効果。こちらは売れている商品が欲しいと思うことです。売れ筋を買うことで安心し、満足する効果のことです。限定商品に人気が出ると、この効果が高まります。</a:t>
            </a:r>
            <a:endParaRPr kumimoji="1" lang="ja-JP" altLang="en-US" dirty="0"/>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6</a:t>
            </a:fld>
            <a:endParaRPr kumimoji="1" lang="ja-JP" altLang="en-US"/>
          </a:p>
        </p:txBody>
      </p:sp>
    </p:spTree>
    <p:extLst>
      <p:ext uri="{BB962C8B-B14F-4D97-AF65-F5344CB8AC3E}">
        <p14:creationId xmlns:p14="http://schemas.microsoft.com/office/powerpoint/2010/main" val="40432830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限定には</a:t>
            </a:r>
            <a:r>
              <a:rPr kumimoji="1" lang="ja-JP" altLang="en-US" dirty="0" smtClean="0"/>
              <a:t>数量限定、期間限定、地方限定、チャネル限定、顧客限定の</a:t>
            </a:r>
            <a:r>
              <a:rPr kumimoji="1" lang="ja-JP" altLang="en-US" dirty="0"/>
              <a:t>５種類があり、私たちは顧客限定に注目し</a:t>
            </a:r>
            <a:r>
              <a:rPr lang="ja-JP" altLang="en-US" dirty="0"/>
              <a:t>、　</a:t>
            </a:r>
            <a:r>
              <a:rPr kumimoji="1" lang="ja-JP" altLang="en-US" dirty="0" smtClean="0"/>
              <a:t>限定物</a:t>
            </a:r>
            <a:r>
              <a:rPr kumimoji="1" lang="ja-JP" altLang="en-US" dirty="0"/>
              <a:t>の付加価値について</a:t>
            </a:r>
            <a:r>
              <a:rPr kumimoji="1" lang="ja-JP" altLang="en-US" dirty="0" smtClean="0"/>
              <a:t>考えました。</a:t>
            </a:r>
            <a:endParaRPr kumimoji="1" lang="ja-JP" altLang="en-US" dirty="0"/>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7</a:t>
            </a:fld>
            <a:endParaRPr kumimoji="1" lang="ja-JP" altLang="en-US"/>
          </a:p>
        </p:txBody>
      </p:sp>
    </p:spTree>
    <p:extLst>
      <p:ext uri="{BB962C8B-B14F-4D97-AF65-F5344CB8AC3E}">
        <p14:creationId xmlns:p14="http://schemas.microsoft.com/office/powerpoint/2010/main" val="9406125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目次はこちらです。</a:t>
            </a:r>
            <a:endParaRPr kumimoji="1" lang="ja-JP" altLang="en-US" dirty="0"/>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8</a:t>
            </a:fld>
            <a:endParaRPr kumimoji="1" lang="ja-JP" altLang="en-US"/>
          </a:p>
        </p:txBody>
      </p:sp>
    </p:spTree>
    <p:extLst>
      <p:ext uri="{BB962C8B-B14F-4D97-AF65-F5344CB8AC3E}">
        <p14:creationId xmlns:p14="http://schemas.microsoft.com/office/powerpoint/2010/main" val="38588300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顧客限定は対象顧客以外はその利用権を有しないので排除されてしまいます。</a:t>
            </a:r>
            <a:endParaRPr kumimoji="1" lang="en-US" altLang="ja-JP" dirty="0" smtClean="0"/>
          </a:p>
          <a:p>
            <a:r>
              <a:rPr kumimoji="1" lang="ja-JP" altLang="en-US" dirty="0" smtClean="0"/>
              <a:t>それにも関わらず勇気を出して顧客限定をする意味はあるのでしょうか。</a:t>
            </a:r>
            <a:endParaRPr kumimoji="1" lang="en-US" altLang="ja-JP" dirty="0" smtClean="0"/>
          </a:p>
          <a:p>
            <a:endParaRPr kumimoji="1" lang="en-US" altLang="ja-JP" dirty="0" smtClean="0"/>
          </a:p>
          <a:p>
            <a:r>
              <a:rPr kumimoji="1" lang="ja-JP" altLang="en-US" dirty="0" smtClean="0"/>
              <a:t>顧客限定の特徴</a:t>
            </a:r>
            <a:endParaRPr kumimoji="1" lang="en-US" altLang="ja-JP" dirty="0" smtClean="0"/>
          </a:p>
          <a:p>
            <a:endParaRPr kumimoji="1" lang="en-US" altLang="ja-JP" dirty="0" smtClean="0"/>
          </a:p>
          <a:p>
            <a:r>
              <a:rPr kumimoji="1" lang="ja-JP" altLang="en-US" dirty="0" smtClean="0"/>
              <a:t>顧客限定は 販売する顧客を限定 するものである。例えば、 ホテルのレディースプランや、会員限定 の通信販売などが当てはまる。 この手法により、 企業はターゲットを絞り顧客の囲い込み図ること（関東学生マーケティング大会　河部班）</a:t>
            </a:r>
            <a:endParaRPr kumimoji="1" lang="en-US" altLang="ja-JP" dirty="0" smtClean="0"/>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9</a:t>
            </a:fld>
            <a:endParaRPr kumimoji="1" lang="ja-JP" altLang="en-US"/>
          </a:p>
        </p:txBody>
      </p:sp>
    </p:spTree>
    <p:extLst>
      <p:ext uri="{BB962C8B-B14F-4D97-AF65-F5344CB8AC3E}">
        <p14:creationId xmlns:p14="http://schemas.microsoft.com/office/powerpoint/2010/main" val="22638222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顧客を限定することによって店側のメリット・デメリット。</a:t>
            </a:r>
            <a:endParaRPr kumimoji="1" lang="en-US" altLang="ja-JP" dirty="0" smtClean="0"/>
          </a:p>
          <a:p>
            <a:r>
              <a:rPr kumimoji="1" lang="ja-JP" altLang="en-US" dirty="0" smtClean="0"/>
              <a:t>お店側が製品・サービスを限定するメリット</a:t>
            </a:r>
            <a:r>
              <a:rPr kumimoji="1" lang="ja-JP" altLang="en-US" dirty="0" smtClean="0"/>
              <a:t>は</a:t>
            </a:r>
            <a:endParaRPr kumimoji="1" lang="en-US" altLang="ja-JP" dirty="0" smtClean="0"/>
          </a:p>
          <a:p>
            <a:r>
              <a:rPr kumimoji="1" lang="ja-JP" altLang="en-US" dirty="0" smtClean="0"/>
              <a:t>話題</a:t>
            </a:r>
            <a:r>
              <a:rPr kumimoji="1" lang="ja-JP" altLang="en-US" dirty="0" smtClean="0"/>
              <a:t>になりやすい、アピールしやすい、新鮮な情報を</a:t>
            </a:r>
            <a:r>
              <a:rPr kumimoji="1" lang="ja-JP" altLang="en-US" dirty="0" smtClean="0"/>
              <a:t>流せる</a:t>
            </a:r>
            <a:endParaRPr kumimoji="1" lang="en-US" altLang="ja-JP" dirty="0" smtClean="0"/>
          </a:p>
          <a:p>
            <a:r>
              <a:rPr kumimoji="1" lang="ja-JP" altLang="en-US" dirty="0" smtClean="0"/>
              <a:t>新規顧客獲得</a:t>
            </a:r>
            <a:endParaRPr kumimoji="1" lang="en-US" altLang="ja-JP" dirty="0" smtClean="0"/>
          </a:p>
          <a:p>
            <a:r>
              <a:rPr kumimoji="1" lang="ja-JP" altLang="en-US" dirty="0" smtClean="0"/>
              <a:t>リピーター獲得</a:t>
            </a:r>
            <a:endParaRPr kumimoji="1" lang="en-US" altLang="ja-JP" dirty="0" smtClean="0"/>
          </a:p>
          <a:p>
            <a:r>
              <a:rPr kumimoji="1" lang="ja-JP" altLang="en-US" dirty="0" smtClean="0"/>
              <a:t>売上</a:t>
            </a:r>
            <a:r>
              <a:rPr kumimoji="1" lang="en-US" altLang="ja-JP" dirty="0" smtClean="0"/>
              <a:t>UP</a:t>
            </a:r>
          </a:p>
          <a:p>
            <a:r>
              <a:rPr kumimoji="1" lang="ja-JP" altLang="en-US" dirty="0" smtClean="0"/>
              <a:t>です。</a:t>
            </a:r>
            <a:endParaRPr kumimoji="1" lang="en-US" altLang="ja-JP" dirty="0" smtClean="0"/>
          </a:p>
          <a:p>
            <a:endParaRPr kumimoji="1" lang="en-US" altLang="ja-JP" dirty="0" smtClean="0"/>
          </a:p>
          <a:p>
            <a:r>
              <a:rPr kumimoji="1" lang="ja-JP" altLang="en-US" dirty="0" smtClean="0"/>
              <a:t>一方デメリット</a:t>
            </a:r>
            <a:endParaRPr kumimoji="1" lang="en-US" altLang="ja-JP" dirty="0" smtClean="0"/>
          </a:p>
          <a:p>
            <a:r>
              <a:rPr kumimoji="1" lang="ja-JP" altLang="en-US" dirty="0" smtClean="0"/>
              <a:t>逃してしまう顧客がいる</a:t>
            </a:r>
            <a:endParaRPr kumimoji="1" lang="en-US" altLang="ja-JP" dirty="0" smtClean="0"/>
          </a:p>
          <a:p>
            <a:r>
              <a:rPr kumimoji="1" lang="ja-JP" altLang="en-US" dirty="0" smtClean="0"/>
              <a:t>広告費用がかかる</a:t>
            </a:r>
            <a:endParaRPr kumimoji="1" lang="en-US" altLang="ja-JP" dirty="0" smtClean="0"/>
          </a:p>
          <a:p>
            <a:r>
              <a:rPr kumimoji="1" lang="ja-JP" altLang="en-US" dirty="0" smtClean="0"/>
              <a:t>粗利の獲得が難しくなる</a:t>
            </a:r>
            <a:endParaRPr kumimoji="1" lang="en-US" altLang="ja-JP" dirty="0" smtClean="0"/>
          </a:p>
          <a:p>
            <a:r>
              <a:rPr kumimoji="1" lang="ja-JP" altLang="en-US" dirty="0" smtClean="0"/>
              <a:t>です。</a:t>
            </a:r>
            <a:endParaRPr kumimoji="1" lang="en-US" altLang="ja-JP" dirty="0" smtClean="0"/>
          </a:p>
          <a:p>
            <a:endParaRPr kumimoji="1"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02A71F57-017E-4744-BD86-EE15E14EB035}" type="slidenum">
              <a:rPr kumimoji="1" lang="ja-JP" altLang="en-US" smtClean="0"/>
              <a:t>10</a:t>
            </a:fld>
            <a:endParaRPr kumimoji="1" lang="ja-JP" altLang="en-US"/>
          </a:p>
        </p:txBody>
      </p:sp>
    </p:spTree>
    <p:extLst>
      <p:ext uri="{BB962C8B-B14F-4D97-AF65-F5344CB8AC3E}">
        <p14:creationId xmlns:p14="http://schemas.microsoft.com/office/powerpoint/2010/main" val="21982294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1">
        <a:schemeClr val="bg1"/>
      </p:bgRef>
    </p:bg>
    <p:spTree>
      <p:nvGrpSpPr>
        <p:cNvPr id="1" name=""/>
        <p:cNvGrpSpPr/>
        <p:nvPr/>
      </p:nvGrpSpPr>
      <p:grpSpPr>
        <a:xfrm>
          <a:off x="0" y="0"/>
          <a:ext cx="0" cy="0"/>
          <a:chOff x="0" y="0"/>
          <a:chExt cx="0" cy="0"/>
        </a:xfrm>
      </p:grpSpPr>
      <p:sp>
        <p:nvSpPr>
          <p:cNvPr id="8" name="タイトル 7"/>
          <p:cNvSpPr>
            <a:spLocks noGrp="1"/>
          </p:cNvSpPr>
          <p:nvPr>
            <p:ph type="ctrTitle"/>
          </p:nvPr>
        </p:nvSpPr>
        <p:spPr>
          <a:xfrm>
            <a:off x="2286000" y="3124200"/>
            <a:ext cx="6172200" cy="1894362"/>
          </a:xfrm>
        </p:spPr>
        <p:txBody>
          <a:bodyPr/>
          <a:lstStyle>
            <a:lvl1pPr>
              <a:defRPr b="1"/>
            </a:lvl1pPr>
          </a:lstStyle>
          <a:p>
            <a:r>
              <a:rPr kumimoji="0" lang="ja-JP" altLang="en-US" smtClean="0"/>
              <a:t>マスター タイトルの書式設定</a:t>
            </a:r>
            <a:endParaRPr kumimoji="0" lang="en-US"/>
          </a:p>
        </p:txBody>
      </p:sp>
      <p:sp>
        <p:nvSpPr>
          <p:cNvPr id="9" name="サブタイトル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マスター サブタイトルの書式設定</a:t>
            </a:r>
            <a:endParaRPr kumimoji="0" lang="en-US"/>
          </a:p>
        </p:txBody>
      </p:sp>
      <p:sp>
        <p:nvSpPr>
          <p:cNvPr id="28" name="日付プレースホルダー 27"/>
          <p:cNvSpPr>
            <a:spLocks noGrp="1"/>
          </p:cNvSpPr>
          <p:nvPr>
            <p:ph type="dt" sz="half" idx="10"/>
          </p:nvPr>
        </p:nvSpPr>
        <p:spPr bwMode="auto">
          <a:xfrm rot="5400000">
            <a:off x="7764621" y="1174097"/>
            <a:ext cx="2286000" cy="381000"/>
          </a:xfrm>
        </p:spPr>
        <p:txBody>
          <a:bodyPr/>
          <a:lstStyle/>
          <a:p>
            <a:fld id="{0BBC51EE-1273-4E06-A328-A9DC46BB88BD}" type="datetime1">
              <a:rPr kumimoji="1" lang="ja-JP" altLang="en-US" smtClean="0"/>
              <a:t>2014/9/8</a:t>
            </a:fld>
            <a:endParaRPr kumimoji="1" lang="ja-JP" altLang="en-US"/>
          </a:p>
        </p:txBody>
      </p:sp>
      <p:sp>
        <p:nvSpPr>
          <p:cNvPr id="17" name="フッター プレースホルダー 16"/>
          <p:cNvSpPr>
            <a:spLocks noGrp="1"/>
          </p:cNvSpPr>
          <p:nvPr>
            <p:ph type="ftr" sz="quarter" idx="11"/>
          </p:nvPr>
        </p:nvSpPr>
        <p:spPr bwMode="auto">
          <a:xfrm rot="5400000">
            <a:off x="7077269" y="4181669"/>
            <a:ext cx="3657600" cy="384048"/>
          </a:xfrm>
        </p:spPr>
        <p:txBody>
          <a:bodyPr/>
          <a:lstStyle/>
          <a:p>
            <a:endParaRPr kumimoji="1" lang="ja-JP" altLang="en-US"/>
          </a:p>
        </p:txBody>
      </p:sp>
      <p:sp>
        <p:nvSpPr>
          <p:cNvPr id="10" name="正方形/長方形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正方形/長方形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正方形/長方形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正方形/長方形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線コネクタ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直線コネクタ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直線コネクタ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線コネクタ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線コネクタ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直線コネクタ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正方形/長方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円/楕円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円/楕円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円/楕円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円/楕円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円/楕円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スライド番号プレースホルダー 28"/>
          <p:cNvSpPr>
            <a:spLocks noGrp="1"/>
          </p:cNvSpPr>
          <p:nvPr>
            <p:ph type="sldNum" sz="quarter" idx="12"/>
          </p:nvPr>
        </p:nvSpPr>
        <p:spPr bwMode="auto">
          <a:xfrm>
            <a:off x="1325544" y="4928702"/>
            <a:ext cx="609600" cy="517524"/>
          </a:xfrm>
        </p:spPr>
        <p:txBody>
          <a:bodyPr/>
          <a:lstStyle/>
          <a:p>
            <a:fld id="{BFF1227C-2093-4CB6-A205-1EA8DBD669F5}" type="slidenum">
              <a:rPr kumimoji="1" lang="ja-JP" altLang="en-US" smtClean="0"/>
              <a:t>‹#›</a:t>
            </a:fld>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62DCAB10-A64C-44FC-9324-8E4AFEA17C05}" type="datetime1">
              <a:rPr kumimoji="1" lang="ja-JP" altLang="en-US" smtClean="0"/>
              <a:t>2014/9/8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FF1227C-2093-4CB6-A205-1EA8DBD669F5}"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1676400" cy="5851525"/>
          </a:xfrm>
        </p:spPr>
        <p:txBody>
          <a:bodyPr vert="eaVer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4F73CF72-899C-4371-861B-99A3868D2784}" type="datetime1">
              <a:rPr kumimoji="1" lang="ja-JP" altLang="en-US" smtClean="0"/>
              <a:t>2014/9/8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FF1227C-2093-4CB6-A205-1EA8DBD669F5}"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8" name="コンテンツ プレースホルダー 7"/>
          <p:cNvSpPr>
            <a:spLocks noGrp="1"/>
          </p:cNvSpPr>
          <p:nvPr>
            <p:ph sz="quarter" idx="1"/>
          </p:nvPr>
        </p:nvSpPr>
        <p:spPr>
          <a:xfrm>
            <a:off x="457200" y="1600200"/>
            <a:ext cx="7467600" cy="4873752"/>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ー 6"/>
          <p:cNvSpPr>
            <a:spLocks noGrp="1"/>
          </p:cNvSpPr>
          <p:nvPr>
            <p:ph type="dt" sz="half" idx="14"/>
          </p:nvPr>
        </p:nvSpPr>
        <p:spPr/>
        <p:txBody>
          <a:bodyPr rtlCol="0"/>
          <a:lstStyle/>
          <a:p>
            <a:fld id="{F508A156-5416-4E35-924D-AF67CFD2FBFF}" type="datetime1">
              <a:rPr kumimoji="1" lang="ja-JP" altLang="en-US" smtClean="0"/>
              <a:t>2014/9/8</a:t>
            </a:fld>
            <a:endParaRPr kumimoji="1" lang="ja-JP" altLang="en-US"/>
          </a:p>
        </p:txBody>
      </p:sp>
      <p:sp>
        <p:nvSpPr>
          <p:cNvPr id="9" name="スライド番号プレースホルダー 8"/>
          <p:cNvSpPr>
            <a:spLocks noGrp="1"/>
          </p:cNvSpPr>
          <p:nvPr>
            <p:ph type="sldNum" sz="quarter" idx="15"/>
          </p:nvPr>
        </p:nvSpPr>
        <p:spPr/>
        <p:txBody>
          <a:bodyPr rtlCol="0"/>
          <a:lstStyle/>
          <a:p>
            <a:fld id="{BFF1227C-2093-4CB6-A205-1EA8DBD669F5}" type="slidenum">
              <a:rPr kumimoji="1" lang="ja-JP" altLang="en-US" smtClean="0"/>
              <a:t>‹#›</a:t>
            </a:fld>
            <a:endParaRPr kumimoji="1" lang="ja-JP" altLang="en-US"/>
          </a:p>
        </p:txBody>
      </p:sp>
      <p:sp>
        <p:nvSpPr>
          <p:cNvPr id="10" name="フッター プレースホルダー 9"/>
          <p:cNvSpPr>
            <a:spLocks noGrp="1"/>
          </p:cNvSpPr>
          <p:nvPr>
            <p:ph type="ftr" sz="quarter" idx="16"/>
          </p:nvPr>
        </p:nvSpPr>
        <p:spPr/>
        <p:txBody>
          <a:bodyPr rtlCol="0"/>
          <a:lstStyle/>
          <a:p>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1">
        <a:schemeClr val="bg2"/>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2286000" y="2895600"/>
            <a:ext cx="6172200" cy="2053590"/>
          </a:xfrm>
        </p:spPr>
        <p:txBody>
          <a:bodyPr/>
          <a:lstStyle>
            <a:lvl1pPr algn="l">
              <a:buNone/>
              <a:defRPr sz="3000" b="1" cap="small" baseline="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マスター テキストの書式設定</a:t>
            </a:r>
          </a:p>
        </p:txBody>
      </p:sp>
      <p:sp>
        <p:nvSpPr>
          <p:cNvPr id="4" name="日付プレースホルダー 3"/>
          <p:cNvSpPr>
            <a:spLocks noGrp="1"/>
          </p:cNvSpPr>
          <p:nvPr>
            <p:ph type="dt" sz="half" idx="10"/>
          </p:nvPr>
        </p:nvSpPr>
        <p:spPr bwMode="auto">
          <a:xfrm rot="5400000">
            <a:off x="7763256" y="1170432"/>
            <a:ext cx="2286000" cy="381000"/>
          </a:xfrm>
        </p:spPr>
        <p:txBody>
          <a:bodyPr/>
          <a:lstStyle/>
          <a:p>
            <a:fld id="{95E12106-E850-4CFA-8AD6-35B5B93791FA}" type="datetime1">
              <a:rPr kumimoji="1" lang="ja-JP" altLang="en-US" smtClean="0"/>
              <a:t>2014/9/8</a:t>
            </a:fld>
            <a:endParaRPr kumimoji="1" lang="ja-JP" altLang="en-US"/>
          </a:p>
        </p:txBody>
      </p:sp>
      <p:sp>
        <p:nvSpPr>
          <p:cNvPr id="5" name="フッター プレースホルダー 4"/>
          <p:cNvSpPr>
            <a:spLocks noGrp="1"/>
          </p:cNvSpPr>
          <p:nvPr>
            <p:ph type="ftr" sz="quarter" idx="11"/>
          </p:nvPr>
        </p:nvSpPr>
        <p:spPr bwMode="auto">
          <a:xfrm rot="5400000">
            <a:off x="7077456" y="4178808"/>
            <a:ext cx="3657600" cy="384048"/>
          </a:xfrm>
        </p:spPr>
        <p:txBody>
          <a:bodyPr/>
          <a:lstStyle/>
          <a:p>
            <a:endParaRPr kumimoji="1" lang="ja-JP" altLang="en-US"/>
          </a:p>
        </p:txBody>
      </p:sp>
      <p:sp>
        <p:nvSpPr>
          <p:cNvPr id="9" name="正方形/長方形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正方形/長方形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正方形/長方形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線コネクタ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線コネクタ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線コネクタ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線コネクタ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直線コネクタ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正方形/長方形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円/楕円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円/楕円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円/楕円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円/楕円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円/楕円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直線コネクタ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スライド番号プレースホルダー 5"/>
          <p:cNvSpPr>
            <a:spLocks noGrp="1"/>
          </p:cNvSpPr>
          <p:nvPr>
            <p:ph type="sldNum" sz="quarter" idx="12"/>
          </p:nvPr>
        </p:nvSpPr>
        <p:spPr bwMode="auto">
          <a:xfrm>
            <a:off x="1340616" y="4928702"/>
            <a:ext cx="609600" cy="517524"/>
          </a:xfrm>
        </p:spPr>
        <p:txBody>
          <a:bodyPr/>
          <a:lstStyle/>
          <a:p>
            <a:fld id="{BFF1227C-2093-4CB6-A205-1EA8DBD669F5}" type="slidenum">
              <a:rPr kumimoji="1" lang="ja-JP" altLang="en-US" smtClean="0"/>
              <a:t>‹#›</a:t>
            </a:fld>
            <a:endParaRPr kumimoji="1" lang="ja-JP"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5" name="日付プレースホルダー 4"/>
          <p:cNvSpPr>
            <a:spLocks noGrp="1"/>
          </p:cNvSpPr>
          <p:nvPr>
            <p:ph type="dt" sz="half" idx="10"/>
          </p:nvPr>
        </p:nvSpPr>
        <p:spPr/>
        <p:txBody>
          <a:bodyPr/>
          <a:lstStyle/>
          <a:p>
            <a:fld id="{D06346AE-6853-4D3E-8DF0-40E4C802110E}" type="datetime1">
              <a:rPr kumimoji="1" lang="ja-JP" altLang="en-US" smtClean="0"/>
              <a:t>2014/9/8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FF1227C-2093-4CB6-A205-1EA8DBD669F5}" type="slidenum">
              <a:rPr kumimoji="1" lang="ja-JP" altLang="en-US" smtClean="0"/>
              <a:t>‹#›</a:t>
            </a:fld>
            <a:endParaRPr kumimoji="1" lang="ja-JP" altLang="en-US"/>
          </a:p>
        </p:txBody>
      </p:sp>
      <p:sp>
        <p:nvSpPr>
          <p:cNvPr id="9" name="コンテンツ プレースホルダー 8"/>
          <p:cNvSpPr>
            <a:spLocks noGrp="1"/>
          </p:cNvSpPr>
          <p:nvPr>
            <p:ph sz="quarter" idx="1"/>
          </p:nvPr>
        </p:nvSpPr>
        <p:spPr>
          <a:xfrm>
            <a:off x="457200" y="1600200"/>
            <a:ext cx="3657600" cy="45720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1" name="コンテンツ プレースホルダー 10"/>
          <p:cNvSpPr>
            <a:spLocks noGrp="1"/>
          </p:cNvSpPr>
          <p:nvPr>
            <p:ph sz="quarter" idx="2"/>
          </p:nvPr>
        </p:nvSpPr>
        <p:spPr>
          <a:xfrm>
            <a:off x="4270248" y="1600200"/>
            <a:ext cx="3657600" cy="45720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7543800" cy="1143000"/>
          </a:xfrm>
        </p:spPr>
        <p:txBody>
          <a:bodyPr anchor="b"/>
          <a:lstStyle>
            <a:lvl1pPr>
              <a:defRPr/>
            </a:lvl1pPr>
          </a:lstStyle>
          <a:p>
            <a:r>
              <a:rPr kumimoji="0" lang="ja-JP" altLang="en-US" smtClean="0"/>
              <a:t>マスター タイトルの書式設定</a:t>
            </a:r>
            <a:endParaRPr kumimoji="0" lang="en-US"/>
          </a:p>
        </p:txBody>
      </p:sp>
      <p:sp>
        <p:nvSpPr>
          <p:cNvPr id="7" name="日付プレースホルダー 6"/>
          <p:cNvSpPr>
            <a:spLocks noGrp="1"/>
          </p:cNvSpPr>
          <p:nvPr>
            <p:ph type="dt" sz="half" idx="10"/>
          </p:nvPr>
        </p:nvSpPr>
        <p:spPr/>
        <p:txBody>
          <a:bodyPr/>
          <a:lstStyle/>
          <a:p>
            <a:fld id="{128191EE-3646-43A6-9A52-772CEDE8C532}" type="datetime1">
              <a:rPr kumimoji="1" lang="ja-JP" altLang="en-US" smtClean="0"/>
              <a:t>2014/9/8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BFF1227C-2093-4CB6-A205-1EA8DBD669F5}" type="slidenum">
              <a:rPr kumimoji="1" lang="ja-JP" altLang="en-US" smtClean="0"/>
              <a:t>‹#›</a:t>
            </a:fld>
            <a:endParaRPr kumimoji="1" lang="ja-JP" altLang="en-US"/>
          </a:p>
        </p:txBody>
      </p:sp>
      <p:sp>
        <p:nvSpPr>
          <p:cNvPr id="11" name="コンテンツ プレースホルダー 10"/>
          <p:cNvSpPr>
            <a:spLocks noGrp="1"/>
          </p:cNvSpPr>
          <p:nvPr>
            <p:ph sz="quarter" idx="2"/>
          </p:nvPr>
        </p:nvSpPr>
        <p:spPr>
          <a:xfrm>
            <a:off x="457200" y="2362200"/>
            <a:ext cx="3657600" cy="38862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3" name="コンテンツ プレースホルダー 12"/>
          <p:cNvSpPr>
            <a:spLocks noGrp="1"/>
          </p:cNvSpPr>
          <p:nvPr>
            <p:ph sz="quarter" idx="4"/>
          </p:nvPr>
        </p:nvSpPr>
        <p:spPr>
          <a:xfrm>
            <a:off x="4371975" y="2362200"/>
            <a:ext cx="3657600" cy="3886200"/>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2" name="テキスト プレースホルダー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ja-JP" altLang="en-US" smtClean="0"/>
              <a:t>マスター テキストの書式設定</a:t>
            </a:r>
          </a:p>
        </p:txBody>
      </p:sp>
      <p:sp>
        <p:nvSpPr>
          <p:cNvPr id="14" name="テキスト プレースホルダー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ja-JP" altLang="en-US" smtClean="0"/>
              <a:t>マスター テキストの書式設定</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6" name="日付プレースホルダー 5"/>
          <p:cNvSpPr>
            <a:spLocks noGrp="1"/>
          </p:cNvSpPr>
          <p:nvPr>
            <p:ph type="dt" sz="half" idx="10"/>
          </p:nvPr>
        </p:nvSpPr>
        <p:spPr/>
        <p:txBody>
          <a:bodyPr rtlCol="0"/>
          <a:lstStyle/>
          <a:p>
            <a:fld id="{B02D741F-DAEA-4CC8-907B-EDD0D4C20E4F}" type="datetime1">
              <a:rPr kumimoji="1" lang="ja-JP" altLang="en-US" smtClean="0"/>
              <a:t>2014/9/8</a:t>
            </a:fld>
            <a:endParaRPr kumimoji="1" lang="ja-JP" altLang="en-US"/>
          </a:p>
        </p:txBody>
      </p:sp>
      <p:sp>
        <p:nvSpPr>
          <p:cNvPr id="7" name="スライド番号プレースホルダー 6"/>
          <p:cNvSpPr>
            <a:spLocks noGrp="1"/>
          </p:cNvSpPr>
          <p:nvPr>
            <p:ph type="sldNum" sz="quarter" idx="11"/>
          </p:nvPr>
        </p:nvSpPr>
        <p:spPr/>
        <p:txBody>
          <a:bodyPr rtlCol="0"/>
          <a:lstStyle/>
          <a:p>
            <a:fld id="{BFF1227C-2093-4CB6-A205-1EA8DBD669F5}" type="slidenum">
              <a:rPr kumimoji="1" lang="ja-JP" altLang="en-US" smtClean="0"/>
              <a:t>‹#›</a:t>
            </a:fld>
            <a:endParaRPr kumimoji="1" lang="ja-JP" altLang="en-US"/>
          </a:p>
        </p:txBody>
      </p:sp>
      <p:sp>
        <p:nvSpPr>
          <p:cNvPr id="8" name="フッター プレースホルダー 7"/>
          <p:cNvSpPr>
            <a:spLocks noGrp="1"/>
          </p:cNvSpPr>
          <p:nvPr>
            <p:ph type="ftr" sz="quarter" idx="12"/>
          </p:nvPr>
        </p:nvSpPr>
        <p:spPr/>
        <p:txBody>
          <a:bodyPr rtlCol="0"/>
          <a:lstStyle/>
          <a:p>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D801290-FD3C-49C5-8E74-93EBCB5BE55F}" type="datetime1">
              <a:rPr kumimoji="1" lang="ja-JP" altLang="en-US" smtClean="0"/>
              <a:t>2014/9/8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BFF1227C-2093-4CB6-A205-1EA8DBD669F5}"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10;コンテンツ">
    <p:bg>
      <p:bgRef idx="1001">
        <a:schemeClr val="bg1"/>
      </p:bgRef>
    </p:bg>
    <p:spTree>
      <p:nvGrpSpPr>
        <p:cNvPr id="1" name=""/>
        <p:cNvGrpSpPr/>
        <p:nvPr/>
      </p:nvGrpSpPr>
      <p:grpSpPr>
        <a:xfrm>
          <a:off x="0" y="0"/>
          <a:ext cx="0" cy="0"/>
          <a:chOff x="0" y="0"/>
          <a:chExt cx="0" cy="0"/>
        </a:xfrm>
      </p:grpSpPr>
      <p:sp>
        <p:nvSpPr>
          <p:cNvPr id="10" name="直線コネクタ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タイトル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マスター テキストの書式設定</a:t>
            </a:r>
          </a:p>
        </p:txBody>
      </p:sp>
      <p:sp>
        <p:nvSpPr>
          <p:cNvPr id="8" name="直線コネクタ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直線コネクタ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直線コネクタ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正方形/長方形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線コネクタ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円/楕円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コンテンツ プレースホルダー 17"/>
          <p:cNvSpPr>
            <a:spLocks noGrp="1"/>
          </p:cNvSpPr>
          <p:nvPr>
            <p:ph sz="quarter" idx="1"/>
          </p:nvPr>
        </p:nvSpPr>
        <p:spPr>
          <a:xfrm>
            <a:off x="304800" y="274320"/>
            <a:ext cx="5638800" cy="6327648"/>
          </a:xfrm>
        </p:spPr>
        <p:txBody>
          <a:bodyPr/>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21" name="日付プレースホルダー 20"/>
          <p:cNvSpPr>
            <a:spLocks noGrp="1"/>
          </p:cNvSpPr>
          <p:nvPr>
            <p:ph type="dt" sz="half" idx="14"/>
          </p:nvPr>
        </p:nvSpPr>
        <p:spPr/>
        <p:txBody>
          <a:bodyPr rtlCol="0"/>
          <a:lstStyle/>
          <a:p>
            <a:fld id="{1DC4BE62-42CC-46BB-8E3A-D421D09E7404}" type="datetime1">
              <a:rPr kumimoji="1" lang="ja-JP" altLang="en-US" smtClean="0"/>
              <a:t>2014/9/8</a:t>
            </a:fld>
            <a:endParaRPr kumimoji="1" lang="ja-JP" altLang="en-US"/>
          </a:p>
        </p:txBody>
      </p:sp>
      <p:sp>
        <p:nvSpPr>
          <p:cNvPr id="22" name="スライド番号プレースホルダー 21"/>
          <p:cNvSpPr>
            <a:spLocks noGrp="1"/>
          </p:cNvSpPr>
          <p:nvPr>
            <p:ph type="sldNum" sz="quarter" idx="15"/>
          </p:nvPr>
        </p:nvSpPr>
        <p:spPr/>
        <p:txBody>
          <a:bodyPr rtlCol="0"/>
          <a:lstStyle/>
          <a:p>
            <a:fld id="{BFF1227C-2093-4CB6-A205-1EA8DBD669F5}" type="slidenum">
              <a:rPr kumimoji="1" lang="ja-JP" altLang="en-US" smtClean="0"/>
              <a:t>‹#›</a:t>
            </a:fld>
            <a:endParaRPr kumimoji="1" lang="ja-JP" altLang="en-US"/>
          </a:p>
        </p:txBody>
      </p:sp>
      <p:sp>
        <p:nvSpPr>
          <p:cNvPr id="23" name="フッター プレースホルダー 22"/>
          <p:cNvSpPr>
            <a:spLocks noGrp="1"/>
          </p:cNvSpPr>
          <p:nvPr>
            <p:ph type="ftr" sz="quarter" idx="16"/>
          </p:nvPr>
        </p:nvSpPr>
        <p:spPr/>
        <p:txBody>
          <a:bodyPr rtlCol="0"/>
          <a:lstStyle/>
          <a:p>
            <a:endParaRPr kumimoji="1" lang="ja-JP"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9" name="直線コネクタ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円/楕円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タイトル 1"/>
          <p:cNvSpPr>
            <a:spLocks noGrp="1"/>
          </p:cNvSpPr>
          <p:nvPr>
            <p:ph type="title"/>
          </p:nvPr>
        </p:nvSpPr>
        <p:spPr>
          <a:xfrm rot="5400000">
            <a:off x="3350133" y="3200400"/>
            <a:ext cx="6309360" cy="457200"/>
          </a:xfrm>
        </p:spPr>
        <p:txBody>
          <a:bodyPr anchor="b"/>
          <a:lstStyle>
            <a:lvl1pPr algn="l">
              <a:buNone/>
              <a:defRPr sz="2000" b="1"/>
            </a:lvl1pPr>
          </a:lstStyle>
          <a:p>
            <a:r>
              <a:rPr kumimoji="0" lang="ja-JP" altLang="en-US" smtClean="0"/>
              <a:t>マスター タイトルの書式設定</a:t>
            </a:r>
            <a:endParaRPr kumimoji="0" lang="en-US"/>
          </a:p>
        </p:txBody>
      </p:sp>
      <p:sp>
        <p:nvSpPr>
          <p:cNvPr id="3" name="図プレースホルダー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ja-JP" altLang="en-US" smtClean="0"/>
              <a:t>アイコンをクリックして図を追加</a:t>
            </a:r>
            <a:endParaRPr kumimoji="0" lang="en-US" dirty="0"/>
          </a:p>
        </p:txBody>
      </p:sp>
      <p:sp>
        <p:nvSpPr>
          <p:cNvPr id="4" name="テキスト プレースホルダー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ja-JP" altLang="en-US" smtClean="0"/>
              <a:t>マスター テキストの書式設定</a:t>
            </a:r>
          </a:p>
        </p:txBody>
      </p:sp>
      <p:sp>
        <p:nvSpPr>
          <p:cNvPr id="10" name="直線コネクタ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正方形/長方形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直線コネクタ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直線コネクタ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直線コネクタ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日付プレースホルダー 16"/>
          <p:cNvSpPr>
            <a:spLocks noGrp="1"/>
          </p:cNvSpPr>
          <p:nvPr>
            <p:ph type="dt" sz="half" idx="10"/>
          </p:nvPr>
        </p:nvSpPr>
        <p:spPr/>
        <p:txBody>
          <a:bodyPr rtlCol="0"/>
          <a:lstStyle/>
          <a:p>
            <a:fld id="{A968E5F3-D84F-4BAA-A242-A643C5C30EF5}" type="datetime1">
              <a:rPr kumimoji="1" lang="ja-JP" altLang="en-US" smtClean="0"/>
              <a:t>2014/9/8</a:t>
            </a:fld>
            <a:endParaRPr kumimoji="1" lang="ja-JP" altLang="en-US"/>
          </a:p>
        </p:txBody>
      </p:sp>
      <p:sp>
        <p:nvSpPr>
          <p:cNvPr id="18" name="スライド番号プレースホルダー 17"/>
          <p:cNvSpPr>
            <a:spLocks noGrp="1"/>
          </p:cNvSpPr>
          <p:nvPr>
            <p:ph type="sldNum" sz="quarter" idx="11"/>
          </p:nvPr>
        </p:nvSpPr>
        <p:spPr/>
        <p:txBody>
          <a:bodyPr rtlCol="0"/>
          <a:lstStyle/>
          <a:p>
            <a:fld id="{BFF1227C-2093-4CB6-A205-1EA8DBD669F5}" type="slidenum">
              <a:rPr kumimoji="1" lang="ja-JP" altLang="en-US" smtClean="0"/>
              <a:t>‹#›</a:t>
            </a:fld>
            <a:endParaRPr kumimoji="1" lang="ja-JP" altLang="en-US"/>
          </a:p>
        </p:txBody>
      </p:sp>
      <p:sp>
        <p:nvSpPr>
          <p:cNvPr id="21" name="フッター プレースホルダー 20"/>
          <p:cNvSpPr>
            <a:spLocks noGrp="1"/>
          </p:cNvSpPr>
          <p:nvPr>
            <p:ph type="ftr" sz="quarter" idx="12"/>
          </p:nvPr>
        </p:nvSpPr>
        <p:spPr/>
        <p:txBody>
          <a:bodyPr rtlCol="0"/>
          <a:lstStyle/>
          <a:p>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線コネクタ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タイトル プレースホルダー 21"/>
          <p:cNvSpPr>
            <a:spLocks noGrp="1"/>
          </p:cNvSpPr>
          <p:nvPr>
            <p:ph type="title"/>
          </p:nvPr>
        </p:nvSpPr>
        <p:spPr>
          <a:xfrm>
            <a:off x="457200" y="274638"/>
            <a:ext cx="7467600" cy="1143000"/>
          </a:xfrm>
          <a:prstGeom prst="rect">
            <a:avLst/>
          </a:prstGeom>
        </p:spPr>
        <p:txBody>
          <a:bodyPr vert="horz" anchor="b">
            <a:normAutofit/>
          </a:bodyPr>
          <a:lstStyle/>
          <a:p>
            <a:r>
              <a:rPr kumimoji="0" lang="ja-JP" altLang="en-US" smtClean="0"/>
              <a:t>マスター タイトルの書式設定</a:t>
            </a:r>
            <a:endParaRPr kumimoji="0" lang="en-US"/>
          </a:p>
        </p:txBody>
      </p:sp>
      <p:sp>
        <p:nvSpPr>
          <p:cNvPr id="13" name="テキスト プレースホルダー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ー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8017726A-95E1-4AAD-8FF7-28F48F39D30F}" type="datetime1">
              <a:rPr kumimoji="1" lang="ja-JP" altLang="en-US" smtClean="0"/>
              <a:t>2014/9/8</a:t>
            </a:fld>
            <a:endParaRPr kumimoji="1" lang="ja-JP" altLang="en-US"/>
          </a:p>
        </p:txBody>
      </p:sp>
      <p:sp>
        <p:nvSpPr>
          <p:cNvPr id="3" name="フッター プレースホルダー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kumimoji="1" lang="ja-JP" altLang="en-US"/>
          </a:p>
        </p:txBody>
      </p:sp>
      <p:sp>
        <p:nvSpPr>
          <p:cNvPr id="7" name="直線コネクタ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直線コネクタ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正方形/長方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線コネクタ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円/楕円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スライド番号プレースホルダー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FF1227C-2093-4CB6-A205-1EA8DBD669F5}"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1"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1"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1"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1"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1"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1"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1"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1"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1"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1" sz="1400" kern="1200" baseline="0">
          <a:solidFill>
            <a:schemeClr val="tx2"/>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3.gif"/><Relationship Id="rId5" Type="http://schemas.openxmlformats.org/officeDocument/2006/relationships/image" Target="../media/image8.png"/><Relationship Id="rId10" Type="http://schemas.openxmlformats.org/officeDocument/2006/relationships/hyperlink" Target="http://jiqoo.jp/" TargetMode="External"/><Relationship Id="rId4" Type="http://schemas.openxmlformats.org/officeDocument/2006/relationships/image" Target="../media/image7.png"/><Relationship Id="rId9"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0.gif"/></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gif"/></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kisc.meiji.ac.jp/~ishikawa/soturon/gentei.pdf"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hyperlink" Target="http://u-note.me/note/47493787"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5.tmp"/><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716016" y="3789040"/>
            <a:ext cx="3776464" cy="677937"/>
          </a:xfrm>
        </p:spPr>
        <p:txBody>
          <a:bodyPr/>
          <a:lstStyle/>
          <a:p>
            <a:r>
              <a:rPr kumimoji="1" lang="ja-JP" altLang="en-US" dirty="0" smtClean="0"/>
              <a:t>田嶋ゼミナール　</a:t>
            </a:r>
            <a:r>
              <a:rPr kumimoji="1" lang="en-US" altLang="ja-JP" dirty="0" smtClean="0"/>
              <a:t>B</a:t>
            </a:r>
            <a:r>
              <a:rPr kumimoji="1" lang="ja-JP" altLang="en-US" dirty="0" smtClean="0"/>
              <a:t>班</a:t>
            </a:r>
            <a:endParaRPr kumimoji="1" lang="ja-JP" altLang="en-US" dirty="0"/>
          </a:p>
        </p:txBody>
      </p:sp>
      <p:sp>
        <p:nvSpPr>
          <p:cNvPr id="3" name="サブタイトル 2"/>
          <p:cNvSpPr>
            <a:spLocks noGrp="1"/>
          </p:cNvSpPr>
          <p:nvPr>
            <p:ph type="subTitle" idx="1"/>
          </p:nvPr>
        </p:nvSpPr>
        <p:spPr>
          <a:xfrm>
            <a:off x="5796136" y="4509120"/>
            <a:ext cx="2624336" cy="432048"/>
          </a:xfrm>
        </p:spPr>
        <p:txBody>
          <a:bodyPr/>
          <a:lstStyle/>
          <a:p>
            <a:r>
              <a:rPr kumimoji="1" lang="ja-JP" altLang="en-US" dirty="0" smtClean="0"/>
              <a:t>永澤　茗荷　清水　永山</a:t>
            </a:r>
            <a:endParaRPr kumimoji="1" lang="en-US" altLang="ja-JP" dirty="0" smtClean="0"/>
          </a:p>
        </p:txBody>
      </p:sp>
      <p:sp>
        <p:nvSpPr>
          <p:cNvPr id="4" name="スライド番号プレースホルダー 3"/>
          <p:cNvSpPr>
            <a:spLocks noGrp="1"/>
          </p:cNvSpPr>
          <p:nvPr>
            <p:ph type="sldNum" sz="quarter" idx="12"/>
          </p:nvPr>
        </p:nvSpPr>
        <p:spPr/>
        <p:txBody>
          <a:bodyPr/>
          <a:lstStyle/>
          <a:p>
            <a:fld id="{BFF1227C-2093-4CB6-A205-1EA8DBD669F5}" type="slidenum">
              <a:rPr kumimoji="1" lang="ja-JP" altLang="en-US" smtClean="0"/>
              <a:t>1</a:t>
            </a:fld>
            <a:endParaRPr kumimoji="1" lang="ja-JP" altLang="en-US" dirty="0"/>
          </a:p>
        </p:txBody>
      </p:sp>
      <p:sp>
        <p:nvSpPr>
          <p:cNvPr id="5" name="テキスト ボックス 4"/>
          <p:cNvSpPr txBox="1"/>
          <p:nvPr/>
        </p:nvSpPr>
        <p:spPr>
          <a:xfrm>
            <a:off x="1907704" y="1124744"/>
            <a:ext cx="6912768" cy="1446550"/>
          </a:xfrm>
          <a:prstGeom prst="rect">
            <a:avLst/>
          </a:prstGeom>
          <a:noFill/>
        </p:spPr>
        <p:txBody>
          <a:bodyPr wrap="square" rtlCol="0">
            <a:spAutoFit/>
          </a:bodyPr>
          <a:lstStyle/>
          <a:p>
            <a:r>
              <a:rPr kumimoji="1" lang="ja-JP" altLang="en-US" sz="4400" dirty="0" smtClean="0"/>
              <a:t>顧客限定が消費者心理に</a:t>
            </a:r>
            <a:endParaRPr kumimoji="1" lang="en-US" altLang="ja-JP" sz="4400" dirty="0" smtClean="0"/>
          </a:p>
          <a:p>
            <a:r>
              <a:rPr kumimoji="1" lang="ja-JP" altLang="en-US" sz="4400" dirty="0" smtClean="0"/>
              <a:t>与える影響</a:t>
            </a:r>
            <a:endParaRPr kumimoji="1" lang="ja-JP" altLang="en-US" sz="4400" dirty="0"/>
          </a:p>
        </p:txBody>
      </p:sp>
    </p:spTree>
    <p:extLst>
      <p:ext uri="{BB962C8B-B14F-4D97-AF65-F5344CB8AC3E}">
        <p14:creationId xmlns:p14="http://schemas.microsoft.com/office/powerpoint/2010/main" val="291334891"/>
      </p:ext>
    </p:extLst>
  </p:cSld>
  <p:clrMapOvr>
    <a:masterClrMapping/>
  </p:clrMapOvr>
  <mc:AlternateContent xmlns:mc="http://schemas.openxmlformats.org/markup-compatibility/2006">
    <mc:Choice xmlns:p14="http://schemas.microsoft.com/office/powerpoint/2010/main" Requires="p14">
      <p:transition spd="slow" p14:dur="2000" advTm="4057"/>
    </mc:Choice>
    <mc:Fallback>
      <p:transition spd="slow" advTm="4057"/>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260648"/>
            <a:ext cx="8229600" cy="1143000"/>
          </a:xfrm>
        </p:spPr>
        <p:txBody>
          <a:bodyPr/>
          <a:lstStyle/>
          <a:p>
            <a:r>
              <a:rPr kumimoji="1" lang="ja-JP" altLang="en-US" dirty="0" smtClean="0"/>
              <a:t>店側</a:t>
            </a:r>
            <a:endParaRPr kumimoji="1" lang="ja-JP" altLang="en-US" dirty="0"/>
          </a:p>
        </p:txBody>
      </p:sp>
      <p:sp>
        <p:nvSpPr>
          <p:cNvPr id="3" name="コンテンツ プレースホルダー 2"/>
          <p:cNvSpPr>
            <a:spLocks noGrp="1"/>
          </p:cNvSpPr>
          <p:nvPr>
            <p:ph sz="quarter" idx="1"/>
          </p:nvPr>
        </p:nvSpPr>
        <p:spPr/>
        <p:txBody>
          <a:bodyPr/>
          <a:lstStyle/>
          <a:p>
            <a:endParaRPr kumimoji="1" lang="ja-JP" altLang="en-US" dirty="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10</a:t>
            </a:fld>
            <a:endParaRPr kumimoji="1" lang="ja-JP" altLang="en-US"/>
          </a:p>
        </p:txBody>
      </p:sp>
      <p:sp>
        <p:nvSpPr>
          <p:cNvPr id="5" name="テキスト ボックス 4"/>
          <p:cNvSpPr txBox="1"/>
          <p:nvPr/>
        </p:nvSpPr>
        <p:spPr>
          <a:xfrm>
            <a:off x="107504" y="188640"/>
            <a:ext cx="1728192" cy="369332"/>
          </a:xfrm>
          <a:prstGeom prst="rect">
            <a:avLst/>
          </a:prstGeom>
          <a:noFill/>
        </p:spPr>
        <p:txBody>
          <a:bodyPr wrap="square" rtlCol="0">
            <a:spAutoFit/>
          </a:bodyPr>
          <a:lstStyle/>
          <a:p>
            <a:r>
              <a:rPr kumimoji="1" lang="ja-JP" altLang="en-US" dirty="0" smtClean="0"/>
              <a:t>現状分析</a:t>
            </a:r>
            <a:endParaRPr kumimoji="1" lang="ja-JP" altLang="en-US" dirty="0"/>
          </a:p>
        </p:txBody>
      </p:sp>
      <p:graphicFrame>
        <p:nvGraphicFramePr>
          <p:cNvPr id="6" name="表 5"/>
          <p:cNvGraphicFramePr>
            <a:graphicFrameLocks noGrp="1"/>
          </p:cNvGraphicFramePr>
          <p:nvPr>
            <p:extLst>
              <p:ext uri="{D42A27DB-BD31-4B8C-83A1-F6EECF244321}">
                <p14:modId xmlns:p14="http://schemas.microsoft.com/office/powerpoint/2010/main" val="1607848420"/>
              </p:ext>
            </p:extLst>
          </p:nvPr>
        </p:nvGraphicFramePr>
        <p:xfrm>
          <a:off x="467545" y="1628800"/>
          <a:ext cx="8208910" cy="4032448"/>
        </p:xfrm>
        <a:graphic>
          <a:graphicData uri="http://schemas.openxmlformats.org/drawingml/2006/table">
            <a:tbl>
              <a:tblPr firstRow="1" bandRow="1">
                <a:tableStyleId>{5C22544A-7EE6-4342-B048-85BDC9FD1C3A}</a:tableStyleId>
              </a:tblPr>
              <a:tblGrid>
                <a:gridCol w="4104455"/>
                <a:gridCol w="4104455"/>
              </a:tblGrid>
              <a:tr h="892695">
                <a:tc>
                  <a:txBody>
                    <a:bodyPr/>
                    <a:lstStyle/>
                    <a:p>
                      <a:pPr algn="ctr"/>
                      <a:r>
                        <a:rPr kumimoji="1" lang="ja-JP" altLang="en-US" sz="2800" dirty="0" smtClean="0"/>
                        <a:t>メリット</a:t>
                      </a:r>
                      <a:endParaRPr kumimoji="1" lang="ja-JP" altLang="en-US" sz="2800" dirty="0"/>
                    </a:p>
                  </a:txBody>
                  <a:tcPr anchor="ctr"/>
                </a:tc>
                <a:tc>
                  <a:txBody>
                    <a:bodyPr/>
                    <a:lstStyle/>
                    <a:p>
                      <a:pPr algn="ctr"/>
                      <a:r>
                        <a:rPr kumimoji="1" lang="ja-JP" altLang="en-US" sz="2800" dirty="0" smtClean="0"/>
                        <a:t>デメリット</a:t>
                      </a:r>
                      <a:endParaRPr kumimoji="1" lang="ja-JP" altLang="en-US" sz="2800" dirty="0"/>
                    </a:p>
                  </a:txBody>
                  <a:tcPr anchor="ctr"/>
                </a:tc>
              </a:tr>
              <a:tr h="3139753">
                <a:tc>
                  <a:txBody>
                    <a:bodyPr/>
                    <a:lstStyle/>
                    <a:p>
                      <a:r>
                        <a:rPr kumimoji="1" lang="ja-JP" altLang="en-US" sz="2800" dirty="0" smtClean="0"/>
                        <a:t>・</a:t>
                      </a:r>
                      <a:r>
                        <a:rPr kumimoji="1" lang="ja-JP" altLang="en-US" sz="2800" dirty="0" smtClean="0"/>
                        <a:t>話題になりやすい</a:t>
                      </a:r>
                      <a:endParaRPr kumimoji="1" lang="en-US" altLang="ja-JP" sz="2800" dirty="0" smtClean="0"/>
                    </a:p>
                    <a:p>
                      <a:r>
                        <a:rPr kumimoji="1" lang="ja-JP" altLang="en-US" sz="2800" dirty="0" smtClean="0"/>
                        <a:t>・アピールしやすい</a:t>
                      </a:r>
                      <a:endParaRPr kumimoji="1" lang="en-US" altLang="ja-JP" sz="2800" dirty="0" smtClean="0"/>
                    </a:p>
                    <a:p>
                      <a:r>
                        <a:rPr kumimoji="1" lang="ja-JP" altLang="en-US" sz="2800" dirty="0" smtClean="0"/>
                        <a:t>・新鮮な情報を</a:t>
                      </a:r>
                      <a:r>
                        <a:rPr kumimoji="1" lang="ja-JP" altLang="en-US" sz="2800" dirty="0" smtClean="0"/>
                        <a:t>流せる</a:t>
                      </a:r>
                      <a:endParaRPr kumimoji="1" lang="en-US" altLang="ja-JP" sz="2800" dirty="0" smtClean="0">
                        <a:solidFill>
                          <a:srgbClr val="FF0000"/>
                        </a:solidFill>
                      </a:endParaRPr>
                    </a:p>
                    <a:p>
                      <a:r>
                        <a:rPr kumimoji="1" lang="ja-JP" altLang="en-US" sz="2800" dirty="0" smtClean="0">
                          <a:solidFill>
                            <a:schemeClr val="tx1"/>
                          </a:solidFill>
                        </a:rPr>
                        <a:t>・新規顧客獲得</a:t>
                      </a:r>
                      <a:endParaRPr kumimoji="1" lang="en-US" altLang="ja-JP" sz="2800" dirty="0" smtClean="0">
                        <a:solidFill>
                          <a:schemeClr val="tx1"/>
                        </a:solidFill>
                      </a:endParaRPr>
                    </a:p>
                    <a:p>
                      <a:r>
                        <a:rPr kumimoji="1" lang="ja-JP" altLang="en-US" sz="2800" dirty="0" smtClean="0">
                          <a:solidFill>
                            <a:schemeClr val="tx1"/>
                          </a:solidFill>
                        </a:rPr>
                        <a:t>・リピーター獲得</a:t>
                      </a:r>
                      <a:endParaRPr kumimoji="1" lang="en-US" altLang="ja-JP" sz="2800" dirty="0" smtClean="0">
                        <a:solidFill>
                          <a:schemeClr val="tx1"/>
                        </a:solidFill>
                      </a:endParaRPr>
                    </a:p>
                    <a:p>
                      <a:r>
                        <a:rPr kumimoji="1" lang="ja-JP" altLang="en-US" sz="2800" dirty="0" smtClean="0">
                          <a:solidFill>
                            <a:schemeClr val="tx1"/>
                          </a:solidFill>
                        </a:rPr>
                        <a:t>・売上</a:t>
                      </a:r>
                      <a:r>
                        <a:rPr kumimoji="1" lang="en-US" altLang="ja-JP" sz="2800" dirty="0" smtClean="0">
                          <a:solidFill>
                            <a:schemeClr val="tx1"/>
                          </a:solidFill>
                        </a:rPr>
                        <a:t>UP</a:t>
                      </a:r>
                      <a:endParaRPr kumimoji="1" lang="ja-JP" altLang="en-US" sz="2800" dirty="0">
                        <a:solidFill>
                          <a:schemeClr val="tx1"/>
                        </a:solidFill>
                      </a:endParaRPr>
                    </a:p>
                  </a:txBody>
                  <a:tcPr/>
                </a:tc>
                <a:tc>
                  <a:txBody>
                    <a:bodyPr/>
                    <a:lstStyle/>
                    <a:p>
                      <a:r>
                        <a:rPr kumimoji="1" lang="ja-JP" altLang="en-US" sz="2800" dirty="0" smtClean="0"/>
                        <a:t>・</a:t>
                      </a:r>
                      <a:r>
                        <a:rPr kumimoji="1" lang="ja-JP" altLang="en-US" sz="2800" dirty="0" smtClean="0"/>
                        <a:t>逃してしまう顧客が</a:t>
                      </a:r>
                      <a:r>
                        <a:rPr kumimoji="1" lang="ja-JP" altLang="en-US" sz="2800" dirty="0" smtClean="0"/>
                        <a:t>いる</a:t>
                      </a:r>
                      <a:endParaRPr kumimoji="1" lang="en-US" altLang="ja-JP" sz="2800" dirty="0" smtClean="0"/>
                    </a:p>
                    <a:p>
                      <a:r>
                        <a:rPr kumimoji="1" lang="ja-JP" altLang="en-US" sz="2800" dirty="0" smtClean="0">
                          <a:solidFill>
                            <a:schemeClr val="tx1"/>
                          </a:solidFill>
                        </a:rPr>
                        <a:t>・広告費用がかかる</a:t>
                      </a:r>
                      <a:endParaRPr kumimoji="1" lang="en-US" altLang="ja-JP" sz="2800" dirty="0" smtClean="0">
                        <a:solidFill>
                          <a:schemeClr val="tx1"/>
                        </a:solidFill>
                      </a:endParaRPr>
                    </a:p>
                    <a:p>
                      <a:r>
                        <a:rPr kumimoji="1" lang="ja-JP" altLang="en-US" sz="2800" dirty="0" smtClean="0">
                          <a:solidFill>
                            <a:schemeClr val="tx1"/>
                          </a:solidFill>
                        </a:rPr>
                        <a:t>・粗利の獲得不可</a:t>
                      </a:r>
                      <a:endParaRPr kumimoji="1" lang="en-US" altLang="ja-JP" sz="2800" dirty="0" smtClean="0">
                        <a:solidFill>
                          <a:schemeClr val="tx1"/>
                        </a:solidFill>
                      </a:endParaRPr>
                    </a:p>
                  </a:txBody>
                  <a:tcPr/>
                </a:tc>
              </a:tr>
            </a:tbl>
          </a:graphicData>
        </a:graphic>
      </p:graphicFrame>
    </p:spTree>
    <p:extLst>
      <p:ext uri="{BB962C8B-B14F-4D97-AF65-F5344CB8AC3E}">
        <p14:creationId xmlns:p14="http://schemas.microsoft.com/office/powerpoint/2010/main" val="1088274565"/>
      </p:ext>
    </p:extLst>
  </p:cSld>
  <p:clrMapOvr>
    <a:masterClrMapping/>
  </p:clrMapOvr>
  <mc:AlternateContent xmlns:mc="http://schemas.openxmlformats.org/markup-compatibility/2006">
    <mc:Choice xmlns:p14="http://schemas.microsoft.com/office/powerpoint/2010/main" Requires="p14">
      <p:transition spd="slow" p14:dur="2000" advTm="2288"/>
    </mc:Choice>
    <mc:Fallback>
      <p:transition spd="slow" advTm="2288"/>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顧客側</a:t>
            </a:r>
            <a:endParaRPr kumimoji="1" lang="ja-JP" altLang="en-US" dirty="0"/>
          </a:p>
        </p:txBody>
      </p:sp>
      <p:sp>
        <p:nvSpPr>
          <p:cNvPr id="3" name="コンテンツ プレースホルダー 2"/>
          <p:cNvSpPr>
            <a:spLocks noGrp="1"/>
          </p:cNvSpPr>
          <p:nvPr>
            <p:ph sz="quarter" idx="1"/>
          </p:nvPr>
        </p:nvSpPr>
        <p:spPr/>
        <p:txBody>
          <a:bodyPr/>
          <a:lstStyle/>
          <a:p>
            <a:endParaRPr kumimoji="1" lang="ja-JP" altLang="en-US" dirty="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11</a:t>
            </a:fld>
            <a:endParaRPr kumimoji="1" lang="ja-JP" altLang="en-US"/>
          </a:p>
        </p:txBody>
      </p:sp>
      <p:sp>
        <p:nvSpPr>
          <p:cNvPr id="5" name="テキスト ボックス 4"/>
          <p:cNvSpPr txBox="1"/>
          <p:nvPr/>
        </p:nvSpPr>
        <p:spPr>
          <a:xfrm>
            <a:off x="107504" y="188640"/>
            <a:ext cx="1728192" cy="369332"/>
          </a:xfrm>
          <a:prstGeom prst="rect">
            <a:avLst/>
          </a:prstGeom>
          <a:noFill/>
        </p:spPr>
        <p:txBody>
          <a:bodyPr wrap="square" rtlCol="0">
            <a:spAutoFit/>
          </a:bodyPr>
          <a:lstStyle/>
          <a:p>
            <a:r>
              <a:rPr kumimoji="1" lang="ja-JP" altLang="en-US" dirty="0" smtClean="0"/>
              <a:t>現状分析</a:t>
            </a:r>
            <a:endParaRPr kumimoji="1" lang="ja-JP" altLang="en-US" dirty="0"/>
          </a:p>
        </p:txBody>
      </p:sp>
      <p:graphicFrame>
        <p:nvGraphicFramePr>
          <p:cNvPr id="6" name="表 5"/>
          <p:cNvGraphicFramePr>
            <a:graphicFrameLocks noGrp="1"/>
          </p:cNvGraphicFramePr>
          <p:nvPr>
            <p:extLst>
              <p:ext uri="{D42A27DB-BD31-4B8C-83A1-F6EECF244321}">
                <p14:modId xmlns:p14="http://schemas.microsoft.com/office/powerpoint/2010/main" val="1318283012"/>
              </p:ext>
            </p:extLst>
          </p:nvPr>
        </p:nvGraphicFramePr>
        <p:xfrm>
          <a:off x="323528" y="1556792"/>
          <a:ext cx="8280920" cy="3672408"/>
        </p:xfrm>
        <a:graphic>
          <a:graphicData uri="http://schemas.openxmlformats.org/drawingml/2006/table">
            <a:tbl>
              <a:tblPr firstRow="1" bandRow="1">
                <a:tableStyleId>{5C22544A-7EE6-4342-B048-85BDC9FD1C3A}</a:tableStyleId>
              </a:tblPr>
              <a:tblGrid>
                <a:gridCol w="4140460"/>
                <a:gridCol w="4140460"/>
              </a:tblGrid>
              <a:tr h="706191">
                <a:tc>
                  <a:txBody>
                    <a:bodyPr/>
                    <a:lstStyle/>
                    <a:p>
                      <a:pPr algn="ctr"/>
                      <a:r>
                        <a:rPr kumimoji="1" lang="ja-JP" altLang="en-US" sz="2800" dirty="0" smtClean="0"/>
                        <a:t>メリット</a:t>
                      </a:r>
                      <a:endParaRPr kumimoji="1" lang="ja-JP" altLang="en-US" sz="2800" dirty="0"/>
                    </a:p>
                  </a:txBody>
                  <a:tcPr anchor="ctr"/>
                </a:tc>
                <a:tc>
                  <a:txBody>
                    <a:bodyPr/>
                    <a:lstStyle/>
                    <a:p>
                      <a:pPr algn="ctr"/>
                      <a:r>
                        <a:rPr kumimoji="1" lang="ja-JP" altLang="en-US" sz="2800" dirty="0" smtClean="0"/>
                        <a:t>デメリット</a:t>
                      </a:r>
                      <a:endParaRPr kumimoji="1" lang="ja-JP" altLang="en-US" sz="2800" dirty="0"/>
                    </a:p>
                  </a:txBody>
                  <a:tcPr anchor="ctr"/>
                </a:tc>
              </a:tr>
              <a:tr h="2966217">
                <a:tc>
                  <a:txBody>
                    <a:bodyPr/>
                    <a:lstStyle/>
                    <a:p>
                      <a:endParaRPr kumimoji="1" lang="en-US" altLang="ja-JP" sz="2800" dirty="0" smtClean="0"/>
                    </a:p>
                    <a:p>
                      <a:r>
                        <a:rPr kumimoji="1" lang="ja-JP" altLang="en-US" sz="2800" dirty="0" smtClean="0"/>
                        <a:t>・情報を見つけやすくする</a:t>
                      </a:r>
                      <a:endParaRPr kumimoji="1" lang="en-US" altLang="ja-JP" sz="2800" dirty="0" smtClean="0"/>
                    </a:p>
                    <a:p>
                      <a:r>
                        <a:rPr lang="ja-JP" altLang="en-US" sz="2800" dirty="0" smtClean="0"/>
                        <a:t>・特別感が与えられる希</a:t>
                      </a:r>
                      <a:endParaRPr lang="en-US" altLang="ja-JP" sz="2800" dirty="0" smtClean="0"/>
                    </a:p>
                    <a:p>
                      <a:r>
                        <a:rPr lang="en-US" altLang="ja-JP" sz="2800" dirty="0" smtClean="0"/>
                        <a:t>  </a:t>
                      </a:r>
                      <a:r>
                        <a:rPr lang="ja-JP" altLang="en-US" sz="2800" dirty="0" smtClean="0"/>
                        <a:t>少価値</a:t>
                      </a:r>
                      <a:endParaRPr kumimoji="1" lang="ja-JP" altLang="en-US" sz="2800" dirty="0" smtClean="0"/>
                    </a:p>
                    <a:p>
                      <a:endParaRPr kumimoji="1" lang="en-US" altLang="ja-JP" sz="2800" dirty="0" smtClean="0"/>
                    </a:p>
                  </a:txBody>
                  <a:tcPr/>
                </a:tc>
                <a:tc>
                  <a:txBody>
                    <a:bodyPr/>
                    <a:lstStyle/>
                    <a:p>
                      <a:endParaRPr kumimoji="1" lang="en-US" altLang="ja-JP" sz="2800" dirty="0" smtClean="0"/>
                    </a:p>
                    <a:p>
                      <a:r>
                        <a:rPr kumimoji="1" lang="ja-JP" altLang="en-US" sz="2800" dirty="0" smtClean="0"/>
                        <a:t>・対象外の顧客が買えな</a:t>
                      </a:r>
                      <a:endParaRPr kumimoji="1" lang="en-US" altLang="ja-JP" sz="2800" dirty="0" smtClean="0"/>
                    </a:p>
                    <a:p>
                      <a:r>
                        <a:rPr kumimoji="1" lang="ja-JP" altLang="en-US" sz="2800" baseline="0" dirty="0" smtClean="0"/>
                        <a:t>  </a:t>
                      </a:r>
                      <a:r>
                        <a:rPr kumimoji="1" lang="ja-JP" altLang="en-US" sz="2800" dirty="0" err="1" smtClean="0"/>
                        <a:t>い</a:t>
                      </a:r>
                      <a:r>
                        <a:rPr kumimoji="1" lang="ja-JP" altLang="en-US" sz="2800" dirty="0" smtClean="0"/>
                        <a:t>商品や受けられない</a:t>
                      </a:r>
                      <a:endParaRPr kumimoji="1" lang="en-US" altLang="ja-JP" sz="2800" dirty="0" smtClean="0"/>
                    </a:p>
                    <a:p>
                      <a:r>
                        <a:rPr kumimoji="1" lang="en-US" altLang="ja-JP" sz="2800" dirty="0" smtClean="0"/>
                        <a:t>  </a:t>
                      </a:r>
                      <a:r>
                        <a:rPr kumimoji="1" lang="ja-JP" altLang="en-US" sz="2800" dirty="0" smtClean="0"/>
                        <a:t>サービスがある</a:t>
                      </a:r>
                    </a:p>
                    <a:p>
                      <a:endParaRPr kumimoji="1" lang="ja-JP" altLang="en-US" sz="2800" dirty="0"/>
                    </a:p>
                  </a:txBody>
                  <a:tcPr/>
                </a:tc>
              </a:tr>
            </a:tbl>
          </a:graphicData>
        </a:graphic>
      </p:graphicFrame>
    </p:spTree>
    <p:extLst>
      <p:ext uri="{BB962C8B-B14F-4D97-AF65-F5344CB8AC3E}">
        <p14:creationId xmlns:p14="http://schemas.microsoft.com/office/powerpoint/2010/main" val="3772345524"/>
      </p:ext>
    </p:extLst>
  </p:cSld>
  <p:clrMapOvr>
    <a:masterClrMapping/>
  </p:clrMapOvr>
  <mc:AlternateContent xmlns:mc="http://schemas.openxmlformats.org/markup-compatibility/2006">
    <mc:Choice xmlns:p14="http://schemas.microsoft.com/office/powerpoint/2010/main" Requires="p14">
      <p:transition spd="slow" p14:dur="2000" advTm="1764"/>
    </mc:Choice>
    <mc:Fallback>
      <p:transition spd="slow" advTm="1764"/>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836712"/>
            <a:ext cx="4330824" cy="580926"/>
          </a:xfrm>
        </p:spPr>
        <p:txBody>
          <a:bodyPr/>
          <a:lstStyle/>
          <a:p>
            <a:r>
              <a:rPr kumimoji="1" lang="ja-JP" altLang="en-US" b="1" dirty="0" smtClean="0"/>
              <a:t>なぜ顧客限定するのか？</a:t>
            </a:r>
            <a:endParaRPr kumimoji="1" lang="ja-JP" altLang="en-US" b="1" dirty="0"/>
          </a:p>
        </p:txBody>
      </p:sp>
      <p:sp>
        <p:nvSpPr>
          <p:cNvPr id="3" name="コンテンツ プレースホルダー 2"/>
          <p:cNvSpPr>
            <a:spLocks noGrp="1"/>
          </p:cNvSpPr>
          <p:nvPr>
            <p:ph sz="quarter" idx="1"/>
          </p:nvPr>
        </p:nvSpPr>
        <p:spPr>
          <a:xfrm>
            <a:off x="601216" y="1556792"/>
            <a:ext cx="7499176" cy="3375084"/>
          </a:xfrm>
        </p:spPr>
        <p:txBody>
          <a:bodyPr>
            <a:noAutofit/>
          </a:bodyPr>
          <a:lstStyle/>
          <a:p>
            <a:r>
              <a:rPr kumimoji="1" lang="ja-JP" altLang="en-US" sz="3200" dirty="0" smtClean="0"/>
              <a:t>販売ターゲットの囲い込み</a:t>
            </a:r>
            <a:endParaRPr kumimoji="1" lang="en-US" altLang="ja-JP" sz="3200" dirty="0" smtClean="0"/>
          </a:p>
          <a:p>
            <a:pPr marL="0" indent="0">
              <a:buNone/>
            </a:pPr>
            <a:r>
              <a:rPr lang="ja-JP" altLang="en-US" sz="3200" dirty="0"/>
              <a:t>　</a:t>
            </a:r>
            <a:r>
              <a:rPr lang="ja-JP" altLang="en-US" sz="3200" dirty="0" smtClean="0"/>
              <a:t>→対象の顧客にあったサービスや商品を提供するため</a:t>
            </a:r>
            <a:endParaRPr lang="en-US" altLang="ja-JP" sz="3200" dirty="0" smtClean="0"/>
          </a:p>
          <a:p>
            <a:pPr marL="0" indent="0">
              <a:buNone/>
            </a:pPr>
            <a:endParaRPr kumimoji="1" lang="en-US" altLang="ja-JP" sz="3200" dirty="0" smtClean="0"/>
          </a:p>
          <a:p>
            <a:r>
              <a:rPr lang="ja-JP" altLang="en-US" sz="3200" dirty="0" smtClean="0"/>
              <a:t>需要変動の対応策　</a:t>
            </a:r>
            <a:endParaRPr lang="en-US" altLang="ja-JP" sz="3200" dirty="0" smtClean="0"/>
          </a:p>
          <a:p>
            <a:pPr marL="0" indent="0">
              <a:buNone/>
            </a:pPr>
            <a:r>
              <a:rPr kumimoji="1" lang="ja-JP" altLang="en-US" sz="3200" dirty="0" smtClean="0"/>
              <a:t>　</a:t>
            </a:r>
            <a:r>
              <a:rPr lang="ja-JP" altLang="en-US" sz="3200" dirty="0" smtClean="0"/>
              <a:t>→移り変わる需要へのアプローチ</a:t>
            </a:r>
            <a:endParaRPr lang="en-US" altLang="ja-JP" sz="3200" dirty="0" smtClean="0"/>
          </a:p>
          <a:p>
            <a:pPr marL="0" indent="0">
              <a:buNone/>
            </a:pPr>
            <a:r>
              <a:rPr lang="ja-JP" altLang="en-US" sz="3200" dirty="0" smtClean="0"/>
              <a:t>　　　</a:t>
            </a:r>
            <a:endParaRPr lang="en-US" altLang="ja-JP" sz="3200" dirty="0" smtClean="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12</a:t>
            </a:fld>
            <a:endParaRPr kumimoji="1" lang="ja-JP" altLang="en-US"/>
          </a:p>
        </p:txBody>
      </p:sp>
      <p:sp>
        <p:nvSpPr>
          <p:cNvPr id="5" name="テキスト ボックス 4"/>
          <p:cNvSpPr txBox="1"/>
          <p:nvPr/>
        </p:nvSpPr>
        <p:spPr>
          <a:xfrm>
            <a:off x="107504" y="188640"/>
            <a:ext cx="1728192" cy="369332"/>
          </a:xfrm>
          <a:prstGeom prst="rect">
            <a:avLst/>
          </a:prstGeom>
          <a:noFill/>
        </p:spPr>
        <p:txBody>
          <a:bodyPr wrap="square" rtlCol="0">
            <a:spAutoFit/>
          </a:bodyPr>
          <a:lstStyle/>
          <a:p>
            <a:r>
              <a:rPr kumimoji="1" lang="ja-JP" altLang="en-US" dirty="0" smtClean="0"/>
              <a:t>現状分析</a:t>
            </a:r>
            <a:endParaRPr kumimoji="1" lang="ja-JP" altLang="en-US" dirty="0"/>
          </a:p>
        </p:txBody>
      </p:sp>
      <p:sp>
        <p:nvSpPr>
          <p:cNvPr id="6" name="テキスト ボックス 5"/>
          <p:cNvSpPr txBox="1"/>
          <p:nvPr/>
        </p:nvSpPr>
        <p:spPr>
          <a:xfrm>
            <a:off x="1403648" y="5147900"/>
            <a:ext cx="7848872" cy="369332"/>
          </a:xfrm>
          <a:prstGeom prst="rect">
            <a:avLst/>
          </a:prstGeom>
          <a:noFill/>
        </p:spPr>
        <p:txBody>
          <a:bodyPr wrap="square" rtlCol="0">
            <a:spAutoFit/>
          </a:bodyPr>
          <a:lstStyle/>
          <a:p>
            <a:r>
              <a:rPr lang="ja-JP" altLang="en-US" dirty="0"/>
              <a:t>（三村浩一、「限定品を購入する消費者像」、日経広告研究所報</a:t>
            </a:r>
            <a:r>
              <a:rPr lang="en-US" altLang="ja-JP" dirty="0"/>
              <a:t>244</a:t>
            </a:r>
            <a:r>
              <a:rPr lang="ja-JP" altLang="en-US" dirty="0"/>
              <a:t>号、</a:t>
            </a:r>
            <a:r>
              <a:rPr lang="en-US" altLang="ja-JP" dirty="0"/>
              <a:t>P46</a:t>
            </a:r>
            <a:r>
              <a:rPr lang="ja-JP" altLang="en-US" dirty="0"/>
              <a:t>）</a:t>
            </a:r>
            <a:endParaRPr kumimoji="1" lang="ja-JP" altLang="en-US" dirty="0"/>
          </a:p>
        </p:txBody>
      </p:sp>
    </p:spTree>
    <p:extLst>
      <p:ext uri="{BB962C8B-B14F-4D97-AF65-F5344CB8AC3E}">
        <p14:creationId xmlns:p14="http://schemas.microsoft.com/office/powerpoint/2010/main" val="1669364860"/>
      </p:ext>
    </p:extLst>
  </p:cSld>
  <p:clrMapOvr>
    <a:masterClrMapping/>
  </p:clrMapOvr>
  <mc:AlternateContent xmlns:mc="http://schemas.openxmlformats.org/markup-compatibility/2006">
    <mc:Choice xmlns:p14="http://schemas.microsoft.com/office/powerpoint/2010/main" Requires="p14">
      <p:transition spd="slow" p14:dur="2000" advTm="20272"/>
    </mc:Choice>
    <mc:Fallback>
      <p:transition spd="slow" advTm="20272"/>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548680"/>
            <a:ext cx="5101737" cy="710952"/>
          </a:xfrm>
        </p:spPr>
        <p:txBody>
          <a:bodyPr/>
          <a:lstStyle/>
          <a:p>
            <a:r>
              <a:rPr lang="ja-JP" altLang="en-US" b="1" dirty="0"/>
              <a:t>顧客限定を導入している</a:t>
            </a:r>
            <a:r>
              <a:rPr lang="ja-JP" altLang="en-US" b="1" dirty="0" smtClean="0"/>
              <a:t>企業</a:t>
            </a:r>
            <a:endParaRPr kumimoji="1" lang="ja-JP" altLang="en-US" b="1" dirty="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13</a:t>
            </a:fld>
            <a:endParaRPr kumimoji="1" lang="ja-JP" altLang="en-US"/>
          </a:p>
        </p:txBody>
      </p:sp>
      <p:pic>
        <p:nvPicPr>
          <p:cNvPr id="1026" name="Picture 2" descr="http://npcity.com/cms_images2/malera/shop_logo/raund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797953"/>
            <a:ext cx="2808312" cy="90112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jaf.or.jp/jafnavi/membership/facility/detail/shidax/img/logo.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9803" y="4563196"/>
            <a:ext cx="3738521" cy="626202"/>
          </a:xfrm>
          <a:prstGeom prst="rect">
            <a:avLst/>
          </a:prstGeom>
          <a:noFill/>
          <a:extLst>
            <a:ext uri="{909E8E84-426E-40DD-AFC4-6F175D3DCCD1}">
              <a14:hiddenFill xmlns:a14="http://schemas.microsoft.com/office/drawing/2010/main">
                <a:solidFill>
                  <a:srgbClr val="FFFFFF"/>
                </a:solidFill>
              </a14:hiddenFill>
            </a:ext>
          </a:extLst>
        </p:spPr>
      </p:pic>
      <p:sp>
        <p:nvSpPr>
          <p:cNvPr id="5" name="AutoShape 6" descr="「宝塚」の画像検索結果"/>
          <p:cNvSpPr>
            <a:spLocks noChangeAspect="1" noChangeArrowheads="1"/>
          </p:cNvSpPr>
          <p:nvPr/>
        </p:nvSpPr>
        <p:spPr bwMode="auto">
          <a:xfrm>
            <a:off x="155575" y="-692150"/>
            <a:ext cx="1438275" cy="14097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3568" y="3068960"/>
            <a:ext cx="1401575" cy="1373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descr="ホットペッパー HOTPEPPER グルメ"/>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3534" y="5660950"/>
            <a:ext cx="5075747" cy="834232"/>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http://www.favore.jp/parts/www.favore.jp/data/shop/1195_2.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12001" y="3068960"/>
            <a:ext cx="1996379" cy="1537664"/>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http://www.sunbeach.jp/tsutaya/ph-tsutaya/tsutaya-head.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88024" y="1556792"/>
            <a:ext cx="3924513" cy="798206"/>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85529" y="2803649"/>
            <a:ext cx="2828925" cy="1381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4" name="Picture 20" descr="自遊空間">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887366" y="5087917"/>
            <a:ext cx="2645650" cy="9500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5510448"/>
      </p:ext>
    </p:extLst>
  </p:cSld>
  <p:clrMapOvr>
    <a:masterClrMapping/>
  </p:clrMapOvr>
  <mc:AlternateContent xmlns:mc="http://schemas.openxmlformats.org/markup-compatibility/2006">
    <mc:Choice xmlns:p14="http://schemas.microsoft.com/office/powerpoint/2010/main" Requires="p14">
      <p:transition spd="slow" p14:dur="2000" advTm="370"/>
    </mc:Choice>
    <mc:Fallback>
      <p:transition spd="slow" advTm="37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000" b="1" dirty="0" smtClean="0"/>
              <a:t>顧客限定の定義①</a:t>
            </a:r>
            <a:endParaRPr kumimoji="1" lang="ja-JP" altLang="en-US" sz="4000" b="1" dirty="0"/>
          </a:p>
        </p:txBody>
      </p:sp>
      <p:sp>
        <p:nvSpPr>
          <p:cNvPr id="3" name="コンテンツ プレースホルダー 2"/>
          <p:cNvSpPr>
            <a:spLocks noGrp="1"/>
          </p:cNvSpPr>
          <p:nvPr>
            <p:ph sz="quarter" idx="1"/>
          </p:nvPr>
        </p:nvSpPr>
        <p:spPr>
          <a:xfrm>
            <a:off x="467544" y="2276872"/>
            <a:ext cx="8280920" cy="2260848"/>
          </a:xfrm>
        </p:spPr>
        <p:txBody>
          <a:bodyPr>
            <a:normAutofit/>
          </a:bodyPr>
          <a:lstStyle/>
          <a:p>
            <a:r>
              <a:rPr lang="ja-JP" altLang="en-US" sz="3200" dirty="0" smtClean="0"/>
              <a:t>全対象からターゲットを囲って特典サービスや割引を行う</a:t>
            </a:r>
            <a:endParaRPr kumimoji="1" lang="en-US" altLang="ja-JP" sz="3200" dirty="0" smtClean="0"/>
          </a:p>
          <a:p>
            <a:r>
              <a:rPr lang="ja-JP" altLang="en-US" sz="3200" dirty="0"/>
              <a:t>専用と限定の違い</a:t>
            </a:r>
            <a:endParaRPr lang="en-US" altLang="ja-JP" sz="3200" dirty="0"/>
          </a:p>
          <a:p>
            <a:r>
              <a:rPr kumimoji="1" lang="ja-JP" altLang="en-US" sz="3200" dirty="0" smtClean="0"/>
              <a:t>子供料金は除外</a:t>
            </a:r>
            <a:r>
              <a:rPr kumimoji="1" lang="ja-JP" altLang="en-US" sz="3200" dirty="0" smtClean="0"/>
              <a:t>する</a:t>
            </a:r>
            <a:endParaRPr kumimoji="1" lang="ja-JP" altLang="en-US" sz="3200" dirty="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14</a:t>
            </a:fld>
            <a:endParaRPr kumimoji="1" lang="ja-JP" altLang="en-US"/>
          </a:p>
        </p:txBody>
      </p:sp>
    </p:spTree>
    <p:extLst>
      <p:ext uri="{BB962C8B-B14F-4D97-AF65-F5344CB8AC3E}">
        <p14:creationId xmlns:p14="http://schemas.microsoft.com/office/powerpoint/2010/main" val="3016346837"/>
      </p:ext>
    </p:extLst>
  </p:cSld>
  <p:clrMapOvr>
    <a:masterClrMapping/>
  </p:clrMapOvr>
  <mc:AlternateContent xmlns:mc="http://schemas.openxmlformats.org/markup-compatibility/2006">
    <mc:Choice xmlns:p14="http://schemas.microsoft.com/office/powerpoint/2010/main" Requires="p14">
      <p:transition spd="slow" p14:dur="2000" advTm="14030"/>
    </mc:Choice>
    <mc:Fallback>
      <p:transition spd="slow" advTm="1403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56455" y="332656"/>
            <a:ext cx="3610744" cy="580926"/>
          </a:xfrm>
        </p:spPr>
        <p:txBody>
          <a:bodyPr>
            <a:normAutofit/>
          </a:bodyPr>
          <a:lstStyle/>
          <a:p>
            <a:r>
              <a:rPr kumimoji="1" lang="ja-JP" altLang="en-US" b="1" dirty="0" smtClean="0"/>
              <a:t>顧客限定の定義②</a:t>
            </a:r>
            <a:endParaRPr kumimoji="1" lang="ja-JP" altLang="en-US" b="1" dirty="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15</a:t>
            </a:fld>
            <a:endParaRPr kumimoji="1" lang="ja-JP" altLang="en-US"/>
          </a:p>
        </p:txBody>
      </p:sp>
      <p:pic>
        <p:nvPicPr>
          <p:cNvPr id="1026" name="Picture 2" descr="http://dressup-recipe.com/wp-content/uploads/2014/01/tatemono_restaurant.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9998" y="2311563"/>
            <a:ext cx="2830704" cy="268897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dressup-recipe.com/wp-content/uploads/2014/01/tatemono_restaurant.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02761" y="2286460"/>
            <a:ext cx="2890713" cy="2745981"/>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http://kids.wanpug.com/illust/illust656.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680094" y="3698856"/>
            <a:ext cx="3251993" cy="1976850"/>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p:cNvSpPr txBox="1"/>
          <p:nvPr/>
        </p:nvSpPr>
        <p:spPr>
          <a:xfrm>
            <a:off x="395536" y="1700808"/>
            <a:ext cx="3024336" cy="584775"/>
          </a:xfrm>
          <a:prstGeom prst="rect">
            <a:avLst/>
          </a:prstGeom>
          <a:noFill/>
        </p:spPr>
        <p:txBody>
          <a:bodyPr wrap="square" rtlCol="0" anchor="ctr">
            <a:spAutoFit/>
          </a:bodyPr>
          <a:lstStyle/>
          <a:p>
            <a:pPr algn="ctr"/>
            <a:r>
              <a:rPr kumimoji="1" lang="ja-JP" altLang="en-US" sz="3200" dirty="0" smtClean="0"/>
              <a:t>ターゲット設定</a:t>
            </a:r>
            <a:endParaRPr kumimoji="1" lang="en-US" altLang="ja-JP" sz="3200" dirty="0" smtClean="0"/>
          </a:p>
        </p:txBody>
      </p:sp>
      <p:sp>
        <p:nvSpPr>
          <p:cNvPr id="8" name="テキスト ボックス 7"/>
          <p:cNvSpPr txBox="1"/>
          <p:nvPr/>
        </p:nvSpPr>
        <p:spPr>
          <a:xfrm>
            <a:off x="5220072" y="1692097"/>
            <a:ext cx="2160240" cy="584775"/>
          </a:xfrm>
          <a:prstGeom prst="rect">
            <a:avLst/>
          </a:prstGeom>
          <a:noFill/>
        </p:spPr>
        <p:txBody>
          <a:bodyPr wrap="square" rtlCol="0">
            <a:spAutoFit/>
          </a:bodyPr>
          <a:lstStyle/>
          <a:p>
            <a:pPr algn="ctr"/>
            <a:r>
              <a:rPr kumimoji="1" lang="ja-JP" altLang="en-US" sz="3200" dirty="0" smtClean="0"/>
              <a:t>顧客限定</a:t>
            </a:r>
            <a:endParaRPr kumimoji="1" lang="ja-JP" altLang="en-US" sz="3200" dirty="0"/>
          </a:p>
        </p:txBody>
      </p:sp>
      <p:pic>
        <p:nvPicPr>
          <p:cNvPr id="1039" name="Picture 15" descr="http://2.bp.blogspot.com/-oiXDnleRKS4/U8XkuWVxutI/AAAAAAAAi28/lQQuwhgTqNo/s800/ticket_waribikiken.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280530">
            <a:off x="7813960" y="4717788"/>
            <a:ext cx="1193000" cy="629307"/>
          </a:xfrm>
          <a:prstGeom prst="rect">
            <a:avLst/>
          </a:prstGeom>
          <a:noFill/>
          <a:extLst>
            <a:ext uri="{909E8E84-426E-40DD-AFC4-6F175D3DCCD1}">
              <a14:hiddenFill xmlns:a14="http://schemas.microsoft.com/office/drawing/2010/main">
                <a:solidFill>
                  <a:srgbClr val="FFFFFF"/>
                </a:solidFill>
              </a14:hiddenFill>
            </a:ext>
          </a:extLst>
        </p:spPr>
      </p:pic>
      <p:sp>
        <p:nvSpPr>
          <p:cNvPr id="9" name="テキスト ボックス 8"/>
          <p:cNvSpPr txBox="1"/>
          <p:nvPr/>
        </p:nvSpPr>
        <p:spPr>
          <a:xfrm>
            <a:off x="323528" y="5712815"/>
            <a:ext cx="3960440" cy="830997"/>
          </a:xfrm>
          <a:prstGeom prst="rect">
            <a:avLst/>
          </a:prstGeom>
          <a:noFill/>
        </p:spPr>
        <p:txBody>
          <a:bodyPr wrap="square" rtlCol="0">
            <a:spAutoFit/>
          </a:bodyPr>
          <a:lstStyle/>
          <a:p>
            <a:pPr algn="ctr"/>
            <a:r>
              <a:rPr kumimoji="1" lang="ja-JP" altLang="en-US" sz="2400" dirty="0" smtClean="0"/>
              <a:t>ファミリー層をターゲット</a:t>
            </a:r>
            <a:endParaRPr kumimoji="1" lang="en-US" altLang="ja-JP" sz="2400" dirty="0" smtClean="0"/>
          </a:p>
          <a:p>
            <a:pPr algn="ctr"/>
            <a:r>
              <a:rPr kumimoji="1" lang="ja-JP" altLang="en-US" sz="2400" dirty="0" smtClean="0"/>
              <a:t>としたレストラン</a:t>
            </a:r>
            <a:endParaRPr kumimoji="1" lang="ja-JP" altLang="en-US" sz="2400" dirty="0"/>
          </a:p>
        </p:txBody>
      </p:sp>
      <p:sp>
        <p:nvSpPr>
          <p:cNvPr id="10" name="テキスト ボックス 9"/>
          <p:cNvSpPr txBox="1"/>
          <p:nvPr/>
        </p:nvSpPr>
        <p:spPr>
          <a:xfrm>
            <a:off x="4716016" y="5661248"/>
            <a:ext cx="3816424" cy="830997"/>
          </a:xfrm>
          <a:prstGeom prst="rect">
            <a:avLst/>
          </a:prstGeom>
          <a:noFill/>
        </p:spPr>
        <p:txBody>
          <a:bodyPr wrap="square" rtlCol="0">
            <a:spAutoFit/>
          </a:bodyPr>
          <a:lstStyle/>
          <a:p>
            <a:pPr algn="ctr"/>
            <a:r>
              <a:rPr kumimoji="1" lang="ja-JP" altLang="en-US" sz="2400" dirty="0" smtClean="0"/>
              <a:t>ファミリー限定で割引を</a:t>
            </a:r>
            <a:endParaRPr kumimoji="1" lang="en-US" altLang="ja-JP" sz="2400" dirty="0" smtClean="0"/>
          </a:p>
          <a:p>
            <a:pPr algn="ctr"/>
            <a:r>
              <a:rPr kumimoji="1" lang="ja-JP" altLang="en-US" sz="2400" dirty="0" smtClean="0"/>
              <a:t>行っているレストラン</a:t>
            </a:r>
            <a:endParaRPr kumimoji="1" lang="ja-JP" altLang="en-US" sz="2400" dirty="0"/>
          </a:p>
        </p:txBody>
      </p:sp>
      <p:pic>
        <p:nvPicPr>
          <p:cNvPr id="11" name="Picture 17" descr="http://4.bp.blogspot.com/-fuNmrSm39RM/UVWMjvqhDFI/AAAAAAAAPKE/838WW3TOBUc/s1600/school_gakuran.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61080" y="3698856"/>
            <a:ext cx="1253087" cy="1510749"/>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http://kids.wanpug.com/illust/illust656.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87624" y="3656051"/>
            <a:ext cx="3312368" cy="2013551"/>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4"/>
          <p:cNvSpPr txBox="1"/>
          <p:nvPr/>
        </p:nvSpPr>
        <p:spPr>
          <a:xfrm>
            <a:off x="1601895" y="1124744"/>
            <a:ext cx="4921163" cy="461665"/>
          </a:xfrm>
          <a:prstGeom prst="rect">
            <a:avLst/>
          </a:prstGeom>
          <a:noFill/>
        </p:spPr>
        <p:txBody>
          <a:bodyPr wrap="square" rtlCol="0">
            <a:spAutoFit/>
          </a:bodyPr>
          <a:lstStyle/>
          <a:p>
            <a:pPr algn="ctr"/>
            <a:r>
              <a:rPr kumimoji="1" lang="ja-JP" altLang="en-US" sz="2400" dirty="0" smtClean="0"/>
              <a:t>ターゲット設定と顧客限定の違い</a:t>
            </a:r>
            <a:endParaRPr kumimoji="1" lang="ja-JP" altLang="en-US" sz="2400" dirty="0"/>
          </a:p>
        </p:txBody>
      </p:sp>
    </p:spTree>
    <p:extLst>
      <p:ext uri="{BB962C8B-B14F-4D97-AF65-F5344CB8AC3E}">
        <p14:creationId xmlns:p14="http://schemas.microsoft.com/office/powerpoint/2010/main" val="1161947043"/>
      </p:ext>
    </p:extLst>
  </p:cSld>
  <p:clrMapOvr>
    <a:masterClrMapping/>
  </p:clrMapOvr>
  <mc:AlternateContent xmlns:mc="http://schemas.openxmlformats.org/markup-compatibility/2006">
    <mc:Choice xmlns:p14="http://schemas.microsoft.com/office/powerpoint/2010/main" Requires="p14">
      <p:transition spd="slow" p14:dur="2000" advTm="2048"/>
    </mc:Choice>
    <mc:Fallback>
      <p:transition spd="slow" advTm="2048"/>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sz="3600" dirty="0" smtClean="0"/>
              <a:t>はじめに</a:t>
            </a:r>
            <a:endParaRPr kumimoji="1" lang="en-US" altLang="ja-JP" sz="3600" dirty="0" smtClean="0"/>
          </a:p>
          <a:p>
            <a:r>
              <a:rPr lang="ja-JP" altLang="en-US" sz="3600" dirty="0" smtClean="0"/>
              <a:t>顧客限定とは</a:t>
            </a:r>
            <a:endParaRPr kumimoji="1" lang="en-US" altLang="ja-JP" sz="3600" dirty="0" smtClean="0"/>
          </a:p>
          <a:p>
            <a:r>
              <a:rPr kumimoji="1" lang="ja-JP" altLang="en-US" sz="3600" dirty="0" smtClean="0">
                <a:solidFill>
                  <a:srgbClr val="FF0000"/>
                </a:solidFill>
              </a:rPr>
              <a:t>現状分析</a:t>
            </a:r>
            <a:endParaRPr kumimoji="1" lang="en-US" altLang="ja-JP" sz="3600" dirty="0" smtClean="0">
              <a:solidFill>
                <a:srgbClr val="FF0000"/>
              </a:solidFill>
            </a:endParaRPr>
          </a:p>
          <a:p>
            <a:r>
              <a:rPr lang="ja-JP" altLang="en-US" sz="3600" dirty="0" smtClean="0"/>
              <a:t>研究目的</a:t>
            </a:r>
            <a:endParaRPr lang="en-US" altLang="ja-JP" sz="3600" dirty="0" smtClean="0"/>
          </a:p>
          <a:p>
            <a:r>
              <a:rPr lang="ja-JP" altLang="en-US" sz="3600" dirty="0" smtClean="0"/>
              <a:t>仮説導出</a:t>
            </a:r>
            <a:endParaRPr lang="en-US" altLang="ja-JP" sz="3600" dirty="0" smtClean="0"/>
          </a:p>
          <a:p>
            <a:endParaRPr lang="en-US" altLang="ja-JP" sz="3600" dirty="0" smtClean="0"/>
          </a:p>
          <a:p>
            <a:endParaRPr lang="en-US" altLang="ja-JP" dirty="0"/>
          </a:p>
          <a:p>
            <a:endParaRPr lang="en-US" altLang="ja-JP" dirty="0" smtClean="0"/>
          </a:p>
          <a:p>
            <a:endParaRPr lang="en-US" altLang="ja-JP" dirty="0" smtClean="0"/>
          </a:p>
          <a:p>
            <a:pPr marL="0" indent="0">
              <a:buNone/>
            </a:pPr>
            <a:endParaRPr kumimoji="1" lang="en-US" altLang="ja-JP" dirty="0" smtClean="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16</a:t>
            </a:fld>
            <a:endParaRPr kumimoji="1" lang="ja-JP" altLang="en-US"/>
          </a:p>
        </p:txBody>
      </p:sp>
    </p:spTree>
    <p:extLst>
      <p:ext uri="{BB962C8B-B14F-4D97-AF65-F5344CB8AC3E}">
        <p14:creationId xmlns:p14="http://schemas.microsoft.com/office/powerpoint/2010/main" val="1870252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顧客</a:t>
            </a:r>
            <a:r>
              <a:rPr kumimoji="1" lang="ja-JP" altLang="en-US"/>
              <a:t>限定の</a:t>
            </a:r>
            <a:r>
              <a:rPr lang="ja-JP" altLang="en-US" smtClean="0"/>
              <a:t>事例</a:t>
            </a:r>
            <a:endParaRPr kumimoji="1" lang="ja-JP" altLang="en-US" dirty="0"/>
          </a:p>
        </p:txBody>
      </p:sp>
      <p:sp>
        <p:nvSpPr>
          <p:cNvPr id="3" name="コンテンツ プレースホルダー 2"/>
          <p:cNvSpPr>
            <a:spLocks noGrp="1"/>
          </p:cNvSpPr>
          <p:nvPr>
            <p:ph sz="quarter" idx="1"/>
          </p:nvPr>
        </p:nvSpPr>
        <p:spPr>
          <a:xfrm>
            <a:off x="251520" y="1556792"/>
            <a:ext cx="8507288" cy="4525963"/>
          </a:xfrm>
        </p:spPr>
        <p:txBody>
          <a:bodyPr/>
          <a:lstStyle/>
          <a:p>
            <a:pPr marL="0" indent="0">
              <a:buNone/>
            </a:pPr>
            <a:r>
              <a:rPr lang="ja-JP" altLang="en-US" sz="1800" dirty="0"/>
              <a:t>・笑笑 品川東口駅前店の女性限定クーポン</a:t>
            </a:r>
            <a:r>
              <a:rPr lang="ja-JP" altLang="en-US" sz="1800" b="1" dirty="0"/>
              <a:t>　</a:t>
            </a:r>
            <a:r>
              <a:rPr lang="ja-JP" altLang="en-US" sz="1800" dirty="0"/>
              <a:t>女子会コース </a:t>
            </a:r>
            <a:r>
              <a:rPr lang="en-US" altLang="ja-JP" sz="1800" dirty="0"/>
              <a:t>3000</a:t>
            </a:r>
            <a:r>
              <a:rPr lang="ja-JP" altLang="en-US" sz="1800" dirty="0"/>
              <a:t>円⇒</a:t>
            </a:r>
            <a:r>
              <a:rPr lang="en-US" altLang="ja-JP" sz="1800" dirty="0"/>
              <a:t>2700</a:t>
            </a:r>
            <a:r>
              <a:rPr lang="ja-JP" altLang="en-US" sz="1800" dirty="0"/>
              <a:t>円！</a:t>
            </a:r>
            <a:endParaRPr lang="en-US" altLang="ja-JP" sz="1800" dirty="0"/>
          </a:p>
          <a:p>
            <a:pPr marL="0" indent="0">
              <a:buNone/>
            </a:pPr>
            <a:r>
              <a:rPr lang="ja-JP" altLang="en-US" sz="1800" dirty="0"/>
              <a:t>・和香庵　男性限定クーポン　６０分以上のコースを受けると、男性に大人気のリラックッスヘッドのコースが、プラス１０分間無料</a:t>
            </a:r>
            <a:endParaRPr lang="en-US" altLang="ja-JP" sz="1800" dirty="0"/>
          </a:p>
          <a:p>
            <a:pPr marL="0" indent="0">
              <a:buNone/>
            </a:pPr>
            <a:r>
              <a:rPr lang="ja-JP" altLang="en-US" sz="1800" dirty="0"/>
              <a:t>・美容室デジール　</a:t>
            </a:r>
            <a:r>
              <a:rPr lang="en-US" altLang="ja-JP" sz="1800" b="1" dirty="0"/>
              <a:t> </a:t>
            </a:r>
            <a:r>
              <a:rPr lang="en-US" altLang="ja-JP" sz="1800" dirty="0"/>
              <a:t>2/14〜3/14</a:t>
            </a:r>
            <a:r>
              <a:rPr lang="ja-JP" altLang="en-US" sz="1800" dirty="0"/>
              <a:t>　カップル割 </a:t>
            </a:r>
            <a:r>
              <a:rPr lang="en-US" altLang="ja-JP" sz="1800" dirty="0"/>
              <a:t>20%</a:t>
            </a:r>
            <a:r>
              <a:rPr lang="ja-JP" altLang="en-US" sz="1800" dirty="0"/>
              <a:t>割引」男性＆女性</a:t>
            </a:r>
            <a:endParaRPr lang="en-US" altLang="ja-JP" sz="1800" dirty="0"/>
          </a:p>
          <a:p>
            <a:pPr marL="0" indent="0">
              <a:buNone/>
            </a:pPr>
            <a:r>
              <a:rPr lang="ja-JP" altLang="en-US" sz="1800" dirty="0"/>
              <a:t>・ 「ドコモの学割</a:t>
            </a:r>
            <a:r>
              <a:rPr lang="en-US" altLang="ja-JP" sz="1800" dirty="0"/>
              <a:t>2014</a:t>
            </a:r>
            <a:r>
              <a:rPr lang="ja-JP" altLang="en-US" sz="1800" dirty="0"/>
              <a:t>」　３</a:t>
            </a:r>
            <a:r>
              <a:rPr lang="zh-TW" altLang="en-US" sz="1800" dirty="0"/>
              <a:t>年間基本使用料</a:t>
            </a:r>
            <a:r>
              <a:rPr lang="en-US" altLang="zh-TW" sz="1800" dirty="0"/>
              <a:t>0</a:t>
            </a:r>
            <a:r>
              <a:rPr lang="zh-TW" altLang="en-US" sz="1800" dirty="0"/>
              <a:t>円</a:t>
            </a:r>
            <a:r>
              <a:rPr lang="ja-JP" altLang="en-US" sz="1800" dirty="0"/>
              <a:t>データ量</a:t>
            </a:r>
            <a:r>
              <a:rPr lang="en-US" altLang="ja-JP" sz="1800" dirty="0"/>
              <a:t>1GB</a:t>
            </a:r>
            <a:r>
              <a:rPr lang="ja-JP" altLang="en-US" sz="1800" dirty="0"/>
              <a:t>をプレゼント新規契約なら、家族も可</a:t>
            </a:r>
          </a:p>
          <a:p>
            <a:pPr marL="0" indent="0">
              <a:buNone/>
            </a:pPr>
            <a:r>
              <a:rPr lang="en-US" altLang="ja-JP" sz="1800" b="1" dirty="0"/>
              <a:t/>
            </a:r>
            <a:br>
              <a:rPr lang="en-US" altLang="ja-JP" sz="1800" b="1" dirty="0"/>
            </a:br>
            <a:endParaRPr kumimoji="1" lang="en-US" altLang="ja-JP" dirty="0"/>
          </a:p>
          <a:p>
            <a:pPr marL="0" indent="0">
              <a:buNone/>
            </a:pPr>
            <a:endParaRPr kumimoji="1" lang="ja-JP" altLang="en-US" dirty="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17</a:t>
            </a:fld>
            <a:endParaRPr kumimoji="1" lang="ja-JP" altLang="en-US"/>
          </a:p>
        </p:txBody>
      </p:sp>
      <p:sp>
        <p:nvSpPr>
          <p:cNvPr id="5" name="テキスト ボックス 4"/>
          <p:cNvSpPr txBox="1"/>
          <p:nvPr/>
        </p:nvSpPr>
        <p:spPr>
          <a:xfrm>
            <a:off x="107504" y="188640"/>
            <a:ext cx="1728192" cy="369332"/>
          </a:xfrm>
          <a:prstGeom prst="rect">
            <a:avLst/>
          </a:prstGeom>
          <a:noFill/>
        </p:spPr>
        <p:txBody>
          <a:bodyPr wrap="square" rtlCol="0">
            <a:spAutoFit/>
          </a:bodyPr>
          <a:lstStyle/>
          <a:p>
            <a:r>
              <a:rPr kumimoji="1" lang="ja-JP" altLang="en-US" dirty="0" smtClean="0"/>
              <a:t>現状分析</a:t>
            </a:r>
            <a:endParaRPr kumimoji="1" lang="ja-JP" altLang="en-US" dirty="0"/>
          </a:p>
        </p:txBody>
      </p:sp>
      <p:pic>
        <p:nvPicPr>
          <p:cNvPr id="3074" name="Picture 2" descr="http://wol.nikkeibp.co.jp/article/trend/20100526/107201/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8133" y="4005064"/>
            <a:ext cx="2286000" cy="20955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adcdn.goo.ne.jp/images/sumaho/club/20140114_gakuwari/01.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5936" y="3879628"/>
            <a:ext cx="3293154" cy="23463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18423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p:cNvSpPr>
            <a:spLocks noGrp="1"/>
          </p:cNvSpPr>
          <p:nvPr>
            <p:ph type="title"/>
          </p:nvPr>
        </p:nvSpPr>
        <p:spPr>
          <a:xfrm>
            <a:off x="395536" y="-27384"/>
            <a:ext cx="7467600" cy="1143000"/>
          </a:xfrm>
        </p:spPr>
        <p:txBody>
          <a:bodyPr/>
          <a:lstStyle/>
          <a:p>
            <a:r>
              <a:rPr kumimoji="1" lang="ja-JP" altLang="en-US" dirty="0" smtClean="0"/>
              <a:t>限定する範囲の比較</a:t>
            </a:r>
            <a:endParaRPr kumimoji="1" lang="ja-JP" altLang="en-US" dirty="0"/>
          </a:p>
        </p:txBody>
      </p:sp>
      <p:sp>
        <p:nvSpPr>
          <p:cNvPr id="4" name="スライド番号プレースホルダー 3"/>
          <p:cNvSpPr>
            <a:spLocks noGrp="1"/>
          </p:cNvSpPr>
          <p:nvPr>
            <p:ph type="sldNum" sz="quarter" idx="15"/>
          </p:nvPr>
        </p:nvSpPr>
        <p:spPr/>
        <p:txBody>
          <a:bodyPr/>
          <a:lstStyle/>
          <a:p>
            <a:fld id="{BFF1227C-2093-4CB6-A205-1EA8DBD669F5}" type="slidenum">
              <a:rPr lang="ja-JP" altLang="en-US" smtClean="0"/>
              <a:pPr/>
              <a:t>18</a:t>
            </a:fld>
            <a:endParaRPr lang="ja-JP" altLang="en-US"/>
          </a:p>
        </p:txBody>
      </p:sp>
      <p:pic>
        <p:nvPicPr>
          <p:cNvPr id="2050" name="Picture 2" descr="http://livedoor.blogimg.jp/catalytic/imgs/b/0/b0db4e2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15573" y="4941168"/>
            <a:ext cx="1987890" cy="1344579"/>
          </a:xfrm>
          <a:prstGeom prst="rect">
            <a:avLst/>
          </a:prstGeom>
          <a:noFill/>
          <a:extLst>
            <a:ext uri="{909E8E84-426E-40DD-AFC4-6F175D3DCCD1}">
              <a14:hiddenFill xmlns:a14="http://schemas.microsoft.com/office/drawing/2010/main">
                <a:solidFill>
                  <a:srgbClr val="FFFFFF"/>
                </a:solidFill>
              </a14:hiddenFill>
            </a:ext>
          </a:extLst>
        </p:spPr>
      </p:pic>
      <p:grpSp>
        <p:nvGrpSpPr>
          <p:cNvPr id="8" name="グループ化 7"/>
          <p:cNvGrpSpPr/>
          <p:nvPr/>
        </p:nvGrpSpPr>
        <p:grpSpPr>
          <a:xfrm>
            <a:off x="5940152" y="2954967"/>
            <a:ext cx="2736304" cy="1578921"/>
            <a:chOff x="550838" y="3182277"/>
            <a:chExt cx="2371729" cy="1256098"/>
          </a:xfrm>
        </p:grpSpPr>
        <p:pic>
          <p:nvPicPr>
            <p:cNvPr id="2054" name="Picture 6" descr="http://illust-uni.com/koukuuki/h-P3.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0838" y="3182277"/>
              <a:ext cx="2371729" cy="125609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yoshie.bz/sampl/event/keirou/0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48243" y="3290607"/>
              <a:ext cx="1176918" cy="552486"/>
            </a:xfrm>
            <a:prstGeom prst="rect">
              <a:avLst/>
            </a:prstGeom>
            <a:noFill/>
            <a:extLst>
              <a:ext uri="{909E8E84-426E-40DD-AFC4-6F175D3DCCD1}">
                <a14:hiddenFill xmlns:a14="http://schemas.microsoft.com/office/drawing/2010/main">
                  <a:solidFill>
                    <a:srgbClr val="FFFFFF"/>
                  </a:solidFill>
                </a14:hiddenFill>
              </a:ext>
            </a:extLst>
          </p:spPr>
        </p:pic>
      </p:grpSp>
      <p:pic>
        <p:nvPicPr>
          <p:cNvPr id="2056" name="Picture 8" descr="http://www.cantour.co.jp/images/illust3390.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99592" y="1268760"/>
            <a:ext cx="1584176" cy="1640538"/>
          </a:xfrm>
          <a:prstGeom prst="rect">
            <a:avLst/>
          </a:prstGeom>
          <a:noFill/>
          <a:extLst>
            <a:ext uri="{909E8E84-426E-40DD-AFC4-6F175D3DCCD1}">
              <a14:hiddenFill xmlns:a14="http://schemas.microsoft.com/office/drawing/2010/main">
                <a:solidFill>
                  <a:srgbClr val="FFFFFF"/>
                </a:solidFill>
              </a14:hiddenFill>
            </a:ext>
          </a:extLst>
        </p:spPr>
      </p:pic>
      <p:sp>
        <p:nvSpPr>
          <p:cNvPr id="5" name="テキスト ボックス 5"/>
          <p:cNvSpPr txBox="1"/>
          <p:nvPr/>
        </p:nvSpPr>
        <p:spPr>
          <a:xfrm>
            <a:off x="3303463" y="4941168"/>
            <a:ext cx="4704319" cy="1200329"/>
          </a:xfrm>
          <a:prstGeom prst="rect">
            <a:avLst/>
          </a:prstGeom>
          <a:noFill/>
        </p:spPr>
        <p:txBody>
          <a:bodyPr wrap="square" rtlCol="0">
            <a:spAutoFit/>
          </a:bodyPr>
          <a:lstStyle/>
          <a:p>
            <a:r>
              <a:rPr lang="ja-JP" altLang="en-US" sz="2400" dirty="0"/>
              <a:t>・ＪＲ四国　「バースデイきっぷ」</a:t>
            </a:r>
          </a:p>
          <a:p>
            <a:r>
              <a:rPr lang="ja-JP" altLang="en-US" sz="2400" dirty="0"/>
              <a:t>　１万円で３日間有効</a:t>
            </a:r>
          </a:p>
          <a:p>
            <a:r>
              <a:rPr lang="ja-JP" altLang="en-US" sz="2400" dirty="0"/>
              <a:t>　誕生日で区分　１</a:t>
            </a:r>
            <a:r>
              <a:rPr lang="en-US" altLang="ja-JP" sz="2400" dirty="0"/>
              <a:t>/365</a:t>
            </a:r>
            <a:endParaRPr kumimoji="1" lang="ja-JP" altLang="en-US" sz="2400" dirty="0"/>
          </a:p>
        </p:txBody>
      </p:sp>
      <p:sp>
        <p:nvSpPr>
          <p:cNvPr id="6" name="テキスト ボックス 6"/>
          <p:cNvSpPr txBox="1"/>
          <p:nvPr/>
        </p:nvSpPr>
        <p:spPr>
          <a:xfrm>
            <a:off x="611561" y="3322969"/>
            <a:ext cx="5472607" cy="1200329"/>
          </a:xfrm>
          <a:prstGeom prst="rect">
            <a:avLst/>
          </a:prstGeom>
          <a:noFill/>
        </p:spPr>
        <p:txBody>
          <a:bodyPr wrap="square" rtlCol="0">
            <a:spAutoFit/>
          </a:bodyPr>
          <a:lstStyle/>
          <a:p>
            <a:r>
              <a:rPr lang="ja-JP" altLang="en-US" sz="2400" dirty="0"/>
              <a:t>・</a:t>
            </a:r>
            <a:r>
              <a:rPr lang="en-US" altLang="ja-JP" sz="2400" dirty="0"/>
              <a:t>JAL</a:t>
            </a:r>
            <a:r>
              <a:rPr lang="ja-JP" altLang="en-US" sz="2400" dirty="0"/>
              <a:t>　「当日シルバー割引」</a:t>
            </a:r>
          </a:p>
          <a:p>
            <a:r>
              <a:rPr lang="en-US" altLang="ja-JP" sz="2400" dirty="0" smtClean="0"/>
              <a:t>65</a:t>
            </a:r>
            <a:r>
              <a:rPr lang="ja-JP" altLang="en-US" sz="2400" dirty="0"/>
              <a:t>歳以上の方が普通料金の約</a:t>
            </a:r>
            <a:r>
              <a:rPr lang="en-US" altLang="ja-JP" sz="2400" dirty="0"/>
              <a:t>25%</a:t>
            </a:r>
            <a:r>
              <a:rPr lang="ja-JP" altLang="en-US" sz="2400" dirty="0"/>
              <a:t>割引　　　　　　　　　　　</a:t>
            </a:r>
          </a:p>
          <a:p>
            <a:r>
              <a:rPr lang="ja-JP" altLang="en-US" sz="2400" dirty="0"/>
              <a:t>　約１</a:t>
            </a:r>
            <a:r>
              <a:rPr lang="en-US" altLang="ja-JP" sz="2400" dirty="0"/>
              <a:t>/4</a:t>
            </a:r>
          </a:p>
        </p:txBody>
      </p:sp>
      <p:sp>
        <p:nvSpPr>
          <p:cNvPr id="7" name="テキスト ボックス 8"/>
          <p:cNvSpPr txBox="1"/>
          <p:nvPr/>
        </p:nvSpPr>
        <p:spPr>
          <a:xfrm>
            <a:off x="2771800" y="1339638"/>
            <a:ext cx="4996886" cy="1569660"/>
          </a:xfrm>
          <a:prstGeom prst="rect">
            <a:avLst/>
          </a:prstGeom>
          <a:noFill/>
        </p:spPr>
        <p:txBody>
          <a:bodyPr wrap="square" rtlCol="0">
            <a:spAutoFit/>
          </a:bodyPr>
          <a:lstStyle/>
          <a:p>
            <a:r>
              <a:rPr lang="ja-JP" altLang="en-US" sz="2400" dirty="0"/>
              <a:t>・てるみくら</a:t>
            </a:r>
            <a:r>
              <a:rPr lang="ja-JP" altLang="en-US" sz="2400" dirty="0" err="1"/>
              <a:t>ぶ</a:t>
            </a:r>
            <a:r>
              <a:rPr lang="ja-JP" altLang="en-US" sz="2400" dirty="0"/>
              <a:t>　「女子会プラン」</a:t>
            </a:r>
          </a:p>
          <a:p>
            <a:r>
              <a:rPr lang="ja-JP" altLang="en-US" sz="2400" dirty="0"/>
              <a:t>価格重視コース</a:t>
            </a:r>
          </a:p>
          <a:p>
            <a:r>
              <a:rPr lang="ja-JP" altLang="en-US" sz="2400" dirty="0"/>
              <a:t>女性にターゲット範囲を</a:t>
            </a:r>
            <a:r>
              <a:rPr lang="ja-JP" altLang="en-US" sz="2400" dirty="0" smtClean="0"/>
              <a:t>設定</a:t>
            </a:r>
            <a:endParaRPr lang="en-US" altLang="ja-JP" sz="2400" dirty="0" smtClean="0"/>
          </a:p>
          <a:p>
            <a:r>
              <a:rPr lang="ja-JP" altLang="en-US" sz="2400" dirty="0" smtClean="0"/>
              <a:t>１</a:t>
            </a:r>
            <a:r>
              <a:rPr lang="en-US" altLang="ja-JP" sz="2400" dirty="0"/>
              <a:t>/2</a:t>
            </a:r>
          </a:p>
        </p:txBody>
      </p:sp>
    </p:spTree>
    <p:extLst>
      <p:ext uri="{BB962C8B-B14F-4D97-AF65-F5344CB8AC3E}">
        <p14:creationId xmlns:p14="http://schemas.microsoft.com/office/powerpoint/2010/main" val="4592043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b="1" dirty="0" smtClean="0"/>
              <a:t>問題意識</a:t>
            </a:r>
            <a:endParaRPr kumimoji="1" lang="ja-JP" altLang="en-US" b="1" dirty="0"/>
          </a:p>
        </p:txBody>
      </p:sp>
      <p:sp>
        <p:nvSpPr>
          <p:cNvPr id="6" name="コンテンツ プレースホルダー 5"/>
          <p:cNvSpPr>
            <a:spLocks noGrp="1"/>
          </p:cNvSpPr>
          <p:nvPr>
            <p:ph sz="quarter" idx="1"/>
          </p:nvPr>
        </p:nvSpPr>
        <p:spPr>
          <a:xfrm>
            <a:off x="107504" y="1844824"/>
            <a:ext cx="8352928" cy="748680"/>
          </a:xfrm>
        </p:spPr>
        <p:txBody>
          <a:bodyPr>
            <a:normAutofit/>
          </a:bodyPr>
          <a:lstStyle/>
          <a:p>
            <a:r>
              <a:rPr kumimoji="1" lang="ja-JP" altLang="en-US" sz="2800" dirty="0" smtClean="0"/>
              <a:t>消費者はどのような限定方法に関心を持つのだろうか</a:t>
            </a:r>
            <a:endParaRPr kumimoji="1" lang="en-US" altLang="ja-JP" sz="2800" dirty="0" smtClean="0"/>
          </a:p>
          <a:p>
            <a:pPr marL="0" indent="0">
              <a:buNone/>
            </a:pPr>
            <a:endParaRPr kumimoji="1" lang="ja-JP" altLang="en-US" sz="2800" dirty="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19</a:t>
            </a:fld>
            <a:endParaRPr kumimoji="1" lang="ja-JP" altLang="en-US"/>
          </a:p>
        </p:txBody>
      </p:sp>
      <p:sp>
        <p:nvSpPr>
          <p:cNvPr id="5" name="テキスト ボックス 4"/>
          <p:cNvSpPr txBox="1"/>
          <p:nvPr/>
        </p:nvSpPr>
        <p:spPr>
          <a:xfrm>
            <a:off x="107504" y="188640"/>
            <a:ext cx="1728192" cy="369332"/>
          </a:xfrm>
          <a:prstGeom prst="rect">
            <a:avLst/>
          </a:prstGeom>
          <a:noFill/>
        </p:spPr>
        <p:txBody>
          <a:bodyPr wrap="square" rtlCol="0">
            <a:spAutoFit/>
          </a:bodyPr>
          <a:lstStyle/>
          <a:p>
            <a:r>
              <a:rPr kumimoji="1" lang="ja-JP" altLang="en-US" dirty="0" smtClean="0"/>
              <a:t>現状分析</a:t>
            </a:r>
            <a:endParaRPr kumimoji="1" lang="ja-JP" altLang="en-US" dirty="0"/>
          </a:p>
        </p:txBody>
      </p:sp>
    </p:spTree>
    <p:extLst>
      <p:ext uri="{BB962C8B-B14F-4D97-AF65-F5344CB8AC3E}">
        <p14:creationId xmlns:p14="http://schemas.microsoft.com/office/powerpoint/2010/main" val="6327225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sz="3600" dirty="0" smtClean="0">
                <a:solidFill>
                  <a:srgbClr val="FF0000"/>
                </a:solidFill>
              </a:rPr>
              <a:t>はじめに</a:t>
            </a:r>
            <a:endParaRPr kumimoji="1" lang="en-US" altLang="ja-JP" sz="3600" dirty="0" smtClean="0">
              <a:solidFill>
                <a:srgbClr val="FF0000"/>
              </a:solidFill>
            </a:endParaRPr>
          </a:p>
          <a:p>
            <a:r>
              <a:rPr lang="ja-JP" altLang="en-US" sz="3600" dirty="0" smtClean="0"/>
              <a:t>顧客限定とは</a:t>
            </a:r>
            <a:endParaRPr kumimoji="1" lang="en-US" altLang="ja-JP" sz="3600" dirty="0" smtClean="0"/>
          </a:p>
          <a:p>
            <a:r>
              <a:rPr kumimoji="1" lang="ja-JP" altLang="en-US" sz="3600" dirty="0" smtClean="0"/>
              <a:t>現状分析</a:t>
            </a:r>
            <a:endParaRPr kumimoji="1" lang="en-US" altLang="ja-JP" sz="3600" dirty="0" smtClean="0"/>
          </a:p>
          <a:p>
            <a:r>
              <a:rPr lang="ja-JP" altLang="en-US" sz="3600" dirty="0" smtClean="0"/>
              <a:t>研究目的</a:t>
            </a:r>
            <a:endParaRPr lang="en-US" altLang="ja-JP" sz="3600" dirty="0" smtClean="0"/>
          </a:p>
          <a:p>
            <a:r>
              <a:rPr lang="ja-JP" altLang="en-US" sz="3600" dirty="0" smtClean="0"/>
              <a:t>仮説導出</a:t>
            </a:r>
            <a:endParaRPr lang="en-US" altLang="ja-JP" sz="3600" dirty="0" smtClean="0"/>
          </a:p>
          <a:p>
            <a:endParaRPr lang="en-US" altLang="ja-JP" sz="3600" dirty="0" smtClean="0"/>
          </a:p>
          <a:p>
            <a:endParaRPr lang="en-US" altLang="ja-JP" dirty="0"/>
          </a:p>
          <a:p>
            <a:endParaRPr lang="en-US" altLang="ja-JP" dirty="0" smtClean="0"/>
          </a:p>
          <a:p>
            <a:endParaRPr lang="en-US" altLang="ja-JP" dirty="0" smtClean="0"/>
          </a:p>
          <a:p>
            <a:pPr marL="0" indent="0">
              <a:buNone/>
            </a:pPr>
            <a:endParaRPr kumimoji="1" lang="en-US" altLang="ja-JP" dirty="0" smtClean="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2</a:t>
            </a:fld>
            <a:endParaRPr kumimoji="1" lang="ja-JP" altLang="en-US"/>
          </a:p>
        </p:txBody>
      </p:sp>
    </p:spTree>
    <p:extLst>
      <p:ext uri="{BB962C8B-B14F-4D97-AF65-F5344CB8AC3E}">
        <p14:creationId xmlns:p14="http://schemas.microsoft.com/office/powerpoint/2010/main" val="1632803777"/>
      </p:ext>
    </p:extLst>
  </p:cSld>
  <p:clrMapOvr>
    <a:masterClrMapping/>
  </p:clrMapOvr>
  <mc:AlternateContent xmlns:mc="http://schemas.openxmlformats.org/markup-compatibility/2006">
    <mc:Choice xmlns:p14="http://schemas.microsoft.com/office/powerpoint/2010/main" Requires="p14">
      <p:transition spd="slow" p14:dur="2000" advTm="4923"/>
    </mc:Choice>
    <mc:Fallback>
      <p:transition spd="slow" advTm="4923"/>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sz="3600" dirty="0" smtClean="0"/>
              <a:t>はじめに</a:t>
            </a:r>
            <a:endParaRPr kumimoji="1" lang="en-US" altLang="ja-JP" sz="3600" dirty="0" smtClean="0"/>
          </a:p>
          <a:p>
            <a:r>
              <a:rPr lang="ja-JP" altLang="en-US" sz="3600" dirty="0" smtClean="0"/>
              <a:t>顧客限定とは</a:t>
            </a:r>
            <a:endParaRPr kumimoji="1" lang="en-US" altLang="ja-JP" sz="3600" dirty="0" smtClean="0"/>
          </a:p>
          <a:p>
            <a:r>
              <a:rPr kumimoji="1" lang="ja-JP" altLang="en-US" sz="3600" dirty="0" smtClean="0"/>
              <a:t>現状分析</a:t>
            </a:r>
            <a:endParaRPr kumimoji="1" lang="en-US" altLang="ja-JP" sz="3600" dirty="0" smtClean="0"/>
          </a:p>
          <a:p>
            <a:r>
              <a:rPr lang="ja-JP" altLang="en-US" sz="3600" dirty="0" smtClean="0">
                <a:solidFill>
                  <a:srgbClr val="FF0000"/>
                </a:solidFill>
              </a:rPr>
              <a:t>研究目的</a:t>
            </a:r>
            <a:endParaRPr lang="en-US" altLang="ja-JP" sz="3600" dirty="0" smtClean="0">
              <a:solidFill>
                <a:srgbClr val="FF0000"/>
              </a:solidFill>
            </a:endParaRPr>
          </a:p>
          <a:p>
            <a:r>
              <a:rPr lang="ja-JP" altLang="en-US" sz="3600" dirty="0" smtClean="0"/>
              <a:t>仮説導出</a:t>
            </a:r>
            <a:endParaRPr lang="en-US" altLang="ja-JP" sz="3600" dirty="0" smtClean="0"/>
          </a:p>
          <a:p>
            <a:endParaRPr lang="en-US" altLang="ja-JP" sz="3600" dirty="0" smtClean="0"/>
          </a:p>
          <a:p>
            <a:endParaRPr lang="en-US" altLang="ja-JP" dirty="0"/>
          </a:p>
          <a:p>
            <a:endParaRPr lang="en-US" altLang="ja-JP" dirty="0" smtClean="0"/>
          </a:p>
          <a:p>
            <a:endParaRPr lang="en-US" altLang="ja-JP" dirty="0" smtClean="0"/>
          </a:p>
          <a:p>
            <a:pPr marL="0" indent="0">
              <a:buNone/>
            </a:pPr>
            <a:endParaRPr kumimoji="1" lang="en-US" altLang="ja-JP" dirty="0" smtClean="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20</a:t>
            </a:fld>
            <a:endParaRPr kumimoji="1" lang="ja-JP" altLang="en-US"/>
          </a:p>
        </p:txBody>
      </p:sp>
    </p:spTree>
    <p:extLst>
      <p:ext uri="{BB962C8B-B14F-4D97-AF65-F5344CB8AC3E}">
        <p14:creationId xmlns:p14="http://schemas.microsoft.com/office/powerpoint/2010/main" val="8353883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60648"/>
            <a:ext cx="1738536" cy="724942"/>
          </a:xfrm>
        </p:spPr>
        <p:txBody>
          <a:bodyPr>
            <a:normAutofit/>
          </a:bodyPr>
          <a:lstStyle/>
          <a:p>
            <a:r>
              <a:rPr kumimoji="1" lang="ja-JP" altLang="en-US" b="1" dirty="0" smtClean="0"/>
              <a:t>例</a:t>
            </a:r>
            <a:endParaRPr kumimoji="1" lang="ja-JP" altLang="en-US" b="1" dirty="0"/>
          </a:p>
        </p:txBody>
      </p:sp>
      <p:sp>
        <p:nvSpPr>
          <p:cNvPr id="3" name="コンテンツ プレースホルダー 2"/>
          <p:cNvSpPr>
            <a:spLocks noGrp="1"/>
          </p:cNvSpPr>
          <p:nvPr>
            <p:ph sz="quarter" idx="1"/>
          </p:nvPr>
        </p:nvSpPr>
        <p:spPr>
          <a:xfrm>
            <a:off x="2051720" y="476672"/>
            <a:ext cx="6336704" cy="532655"/>
          </a:xfrm>
        </p:spPr>
        <p:txBody>
          <a:bodyPr/>
          <a:lstStyle/>
          <a:p>
            <a:pPr algn="ctr"/>
            <a:r>
              <a:rPr lang="en-US" altLang="ja-JP" dirty="0"/>
              <a:t>『</a:t>
            </a:r>
            <a:r>
              <a:rPr lang="ja-JP" altLang="en-US" dirty="0"/>
              <a:t>雪マジ！</a:t>
            </a:r>
            <a:r>
              <a:rPr lang="en-US" altLang="ja-JP" dirty="0"/>
              <a:t>19</a:t>
            </a:r>
            <a:r>
              <a:rPr lang="ja-JP" altLang="en-US" dirty="0"/>
              <a:t>～</a:t>
            </a:r>
            <a:r>
              <a:rPr lang="en-US" altLang="ja-JP" dirty="0"/>
              <a:t>SNOW MAGIC</a:t>
            </a:r>
            <a:r>
              <a:rPr lang="ja-JP" altLang="en-US" dirty="0" smtClean="0"/>
              <a:t>～</a:t>
            </a:r>
            <a:r>
              <a:rPr lang="en-US" altLang="ja-JP" dirty="0"/>
              <a:t>』</a:t>
            </a:r>
            <a:endParaRPr kumimoji="1" lang="ja-JP" altLang="en-US" dirty="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21</a:t>
            </a:fld>
            <a:endParaRPr kumimoji="1" lang="ja-JP" altLang="en-US"/>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032" y="3212976"/>
            <a:ext cx="7525344" cy="33040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テキスト ボックス 5"/>
          <p:cNvSpPr txBox="1"/>
          <p:nvPr/>
        </p:nvSpPr>
        <p:spPr>
          <a:xfrm>
            <a:off x="423914" y="1268760"/>
            <a:ext cx="7460454" cy="1569660"/>
          </a:xfrm>
          <a:prstGeom prst="rect">
            <a:avLst/>
          </a:prstGeom>
          <a:noFill/>
        </p:spPr>
        <p:txBody>
          <a:bodyPr wrap="square" rtlCol="0">
            <a:spAutoFit/>
          </a:bodyPr>
          <a:lstStyle/>
          <a:p>
            <a:r>
              <a:rPr lang="ja-JP" altLang="en-US" sz="2400" dirty="0"/>
              <a:t>・</a:t>
            </a:r>
            <a:r>
              <a:rPr lang="en-US" altLang="ja-JP" sz="2400" dirty="0"/>
              <a:t>1</a:t>
            </a:r>
            <a:r>
              <a:rPr lang="ja-JP" altLang="en-US" sz="2400" dirty="0"/>
              <a:t>）公式サイト会員登録コーナーより、</a:t>
            </a:r>
            <a:r>
              <a:rPr lang="en-US" altLang="ja-JP" sz="2400" dirty="0"/>
              <a:t>PC</a:t>
            </a:r>
            <a:r>
              <a:rPr lang="ja-JP" altLang="en-US" sz="2400" dirty="0"/>
              <a:t>・スマートフォンにて会員登録（当日登録可） </a:t>
            </a:r>
            <a:r>
              <a:rPr lang="en-US" altLang="ja-JP" sz="2400" dirty="0"/>
              <a:t>※</a:t>
            </a:r>
            <a:r>
              <a:rPr lang="ja-JP" altLang="en-US" sz="2400" dirty="0"/>
              <a:t>登録無料</a:t>
            </a:r>
          </a:p>
          <a:p>
            <a:r>
              <a:rPr lang="ja-JP" altLang="en-US" sz="2400" dirty="0"/>
              <a:t>・</a:t>
            </a:r>
            <a:r>
              <a:rPr lang="en-US" altLang="ja-JP" sz="2400" dirty="0"/>
              <a:t>2</a:t>
            </a:r>
            <a:r>
              <a:rPr lang="ja-JP" altLang="en-US" sz="2400" dirty="0"/>
              <a:t>）スキー場で、登録時に発番された会員番号と指定の写真付き身分証明書をリフト券交換時に提示</a:t>
            </a:r>
          </a:p>
        </p:txBody>
      </p:sp>
    </p:spTree>
    <p:extLst>
      <p:ext uri="{BB962C8B-B14F-4D97-AF65-F5344CB8AC3E}">
        <p14:creationId xmlns:p14="http://schemas.microsoft.com/office/powerpoint/2010/main" val="31730653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404664"/>
            <a:ext cx="2890664" cy="868958"/>
          </a:xfrm>
        </p:spPr>
        <p:txBody>
          <a:bodyPr>
            <a:normAutofit/>
          </a:bodyPr>
          <a:lstStyle/>
          <a:p>
            <a:r>
              <a:rPr kumimoji="1" lang="ja-JP" altLang="en-US" b="1" dirty="0" smtClean="0"/>
              <a:t>希少性の法則</a:t>
            </a:r>
            <a:endParaRPr kumimoji="1" lang="ja-JP" altLang="en-US" b="1" dirty="0"/>
          </a:p>
        </p:txBody>
      </p:sp>
      <p:sp>
        <p:nvSpPr>
          <p:cNvPr id="3" name="コンテンツ プレースホルダー 2"/>
          <p:cNvSpPr>
            <a:spLocks noGrp="1"/>
          </p:cNvSpPr>
          <p:nvPr>
            <p:ph sz="quarter" idx="1"/>
          </p:nvPr>
        </p:nvSpPr>
        <p:spPr/>
        <p:txBody>
          <a:bodyPr/>
          <a:lstStyle/>
          <a:p>
            <a:pPr marL="0" indent="0">
              <a:buNone/>
            </a:pPr>
            <a:r>
              <a:rPr kumimoji="1" lang="ja-JP" altLang="en-US" sz="2800"/>
              <a:t>人</a:t>
            </a:r>
            <a:r>
              <a:rPr lang="ja-JP" altLang="en-US" dirty="0"/>
              <a:t>は</a:t>
            </a:r>
            <a:r>
              <a:rPr lang="ja-JP" altLang="en-US"/>
              <a:t>簡単に手に入るものは価値が低く数が少ない入手困難なものを価値が高いと考える傾向がある。</a:t>
            </a:r>
            <a:endParaRPr lang="en-US" altLang="ja-JP" dirty="0"/>
          </a:p>
          <a:p>
            <a:pPr marL="0" indent="0" algn="r">
              <a:buNone/>
            </a:pPr>
            <a:r>
              <a:rPr lang="ja-JP" altLang="en-US"/>
              <a:t>（ステファン・ウォーチェル）</a:t>
            </a:r>
            <a:endParaRPr lang="en-US" altLang="ja-JP" dirty="0"/>
          </a:p>
          <a:p>
            <a:pPr marL="0" indent="0">
              <a:buNone/>
            </a:pPr>
            <a:endParaRPr lang="en-US" altLang="ja-JP" dirty="0"/>
          </a:p>
          <a:p>
            <a:r>
              <a:rPr lang="ja-JP" altLang="en-US"/>
              <a:t>人</a:t>
            </a:r>
            <a:r>
              <a:rPr kumimoji="1" lang="ja-JP" altLang="en-US" sz="2800"/>
              <a:t>が</a:t>
            </a:r>
            <a:r>
              <a:rPr kumimoji="1" lang="ja-JP" altLang="en-US" sz="2800" dirty="0"/>
              <a:t>限定商品に魅力を感じる</a:t>
            </a:r>
            <a:endParaRPr kumimoji="1" lang="en-US" altLang="ja-JP" sz="2800" dirty="0"/>
          </a:p>
          <a:p>
            <a:r>
              <a:rPr kumimoji="1" lang="ja-JP" altLang="en-US" sz="2800" dirty="0"/>
              <a:t>希少性の原理（希少性の法則）←心理学</a:t>
            </a:r>
            <a:endParaRPr lang="en-US" altLang="ja-JP" sz="2800" dirty="0"/>
          </a:p>
          <a:p>
            <a:endParaRPr kumimoji="1" lang="en-US" altLang="ja-JP" dirty="0"/>
          </a:p>
          <a:p>
            <a:endParaRPr kumimoji="1" lang="ja-JP" altLang="en-US" dirty="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22</a:t>
            </a:fld>
            <a:endParaRPr kumimoji="1" lang="ja-JP" altLang="en-US"/>
          </a:p>
        </p:txBody>
      </p:sp>
    </p:spTree>
    <p:extLst>
      <p:ext uri="{BB962C8B-B14F-4D97-AF65-F5344CB8AC3E}">
        <p14:creationId xmlns:p14="http://schemas.microsoft.com/office/powerpoint/2010/main" val="2490044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研究目的</a:t>
            </a:r>
            <a:endParaRPr kumimoji="1" lang="ja-JP" altLang="en-US" dirty="0"/>
          </a:p>
        </p:txBody>
      </p:sp>
      <p:sp>
        <p:nvSpPr>
          <p:cNvPr id="6" name="コンテンツ プレースホルダー 5"/>
          <p:cNvSpPr>
            <a:spLocks noGrp="1"/>
          </p:cNvSpPr>
          <p:nvPr>
            <p:ph sz="quarter" idx="1"/>
          </p:nvPr>
        </p:nvSpPr>
        <p:spPr>
          <a:xfrm>
            <a:off x="827584" y="2132856"/>
            <a:ext cx="7467600" cy="4873752"/>
          </a:xfrm>
        </p:spPr>
        <p:txBody>
          <a:bodyPr/>
          <a:lstStyle/>
          <a:p>
            <a:r>
              <a:rPr kumimoji="1" lang="ja-JP" altLang="en-US" sz="2800" dirty="0" smtClean="0"/>
              <a:t>どのような顧客限定方法が消費者の試用意向を高めるのか明らかにする</a:t>
            </a:r>
            <a:endParaRPr kumimoji="1" lang="en-US" altLang="ja-JP" sz="2800" dirty="0" smtClean="0"/>
          </a:p>
          <a:p>
            <a:pPr marL="0" indent="0">
              <a:buNone/>
            </a:pPr>
            <a:endParaRPr kumimoji="1" lang="ja-JP" altLang="en-US" dirty="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23</a:t>
            </a:fld>
            <a:endParaRPr kumimoji="1" lang="ja-JP" altLang="en-US"/>
          </a:p>
        </p:txBody>
      </p:sp>
      <p:sp>
        <p:nvSpPr>
          <p:cNvPr id="5" name="テキスト ボックス 4"/>
          <p:cNvSpPr txBox="1"/>
          <p:nvPr/>
        </p:nvSpPr>
        <p:spPr>
          <a:xfrm>
            <a:off x="107504" y="188640"/>
            <a:ext cx="1728192" cy="369332"/>
          </a:xfrm>
          <a:prstGeom prst="rect">
            <a:avLst/>
          </a:prstGeom>
          <a:noFill/>
        </p:spPr>
        <p:txBody>
          <a:bodyPr wrap="square" rtlCol="0">
            <a:spAutoFit/>
          </a:bodyPr>
          <a:lstStyle/>
          <a:p>
            <a:r>
              <a:rPr lang="ja-JP" altLang="en-US" dirty="0" smtClean="0"/>
              <a:t>先行研究</a:t>
            </a:r>
            <a:endParaRPr kumimoji="1" lang="ja-JP" altLang="en-US" dirty="0"/>
          </a:p>
        </p:txBody>
      </p:sp>
    </p:spTree>
    <p:extLst>
      <p:ext uri="{BB962C8B-B14F-4D97-AF65-F5344CB8AC3E}">
        <p14:creationId xmlns:p14="http://schemas.microsoft.com/office/powerpoint/2010/main" val="12343769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sz="quarter" idx="1"/>
          </p:nvPr>
        </p:nvSpPr>
        <p:spPr>
          <a:xfrm>
            <a:off x="395536" y="1844824"/>
            <a:ext cx="7467600" cy="4873752"/>
          </a:xfrm>
        </p:spPr>
        <p:txBody>
          <a:bodyPr/>
          <a:lstStyle/>
          <a:p>
            <a:r>
              <a:rPr kumimoji="1" lang="ja-JP" altLang="en-US" sz="3600" dirty="0" smtClean="0"/>
              <a:t>はじめに</a:t>
            </a:r>
            <a:endParaRPr kumimoji="1" lang="en-US" altLang="ja-JP" sz="3600" dirty="0" smtClean="0"/>
          </a:p>
          <a:p>
            <a:r>
              <a:rPr lang="ja-JP" altLang="en-US" sz="3600" dirty="0" smtClean="0"/>
              <a:t>顧客限定とは</a:t>
            </a:r>
            <a:endParaRPr kumimoji="1" lang="en-US" altLang="ja-JP" sz="3600" dirty="0" smtClean="0"/>
          </a:p>
          <a:p>
            <a:r>
              <a:rPr kumimoji="1" lang="ja-JP" altLang="en-US" sz="3600" dirty="0" smtClean="0"/>
              <a:t>現状分析</a:t>
            </a:r>
            <a:endParaRPr kumimoji="1" lang="en-US" altLang="ja-JP" sz="3600" dirty="0" smtClean="0"/>
          </a:p>
          <a:p>
            <a:r>
              <a:rPr lang="ja-JP" altLang="en-US" sz="3600" dirty="0" smtClean="0"/>
              <a:t>研究目的</a:t>
            </a:r>
            <a:endParaRPr lang="en-US" altLang="ja-JP" sz="3600" dirty="0" smtClean="0"/>
          </a:p>
          <a:p>
            <a:endParaRPr lang="en-US" altLang="ja-JP" sz="3600" dirty="0" smtClean="0"/>
          </a:p>
          <a:p>
            <a:endParaRPr lang="en-US" altLang="ja-JP" dirty="0"/>
          </a:p>
          <a:p>
            <a:endParaRPr lang="en-US" altLang="ja-JP" dirty="0" smtClean="0"/>
          </a:p>
          <a:p>
            <a:endParaRPr lang="en-US" altLang="ja-JP" dirty="0" smtClean="0"/>
          </a:p>
          <a:p>
            <a:pPr marL="0" indent="0">
              <a:buNone/>
            </a:pPr>
            <a:endParaRPr kumimoji="1" lang="en-US" altLang="ja-JP" dirty="0" smtClean="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24</a:t>
            </a:fld>
            <a:endParaRPr kumimoji="1" lang="ja-JP" altLang="en-US"/>
          </a:p>
        </p:txBody>
      </p:sp>
    </p:spTree>
    <p:extLst>
      <p:ext uri="{BB962C8B-B14F-4D97-AF65-F5344CB8AC3E}">
        <p14:creationId xmlns:p14="http://schemas.microsoft.com/office/powerpoint/2010/main" val="7896548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48680"/>
            <a:ext cx="2026568" cy="868958"/>
          </a:xfrm>
        </p:spPr>
        <p:txBody>
          <a:bodyPr/>
          <a:lstStyle/>
          <a:p>
            <a:r>
              <a:rPr kumimoji="1" lang="ja-JP" altLang="en-US" b="1" dirty="0" smtClean="0"/>
              <a:t>仮説</a:t>
            </a:r>
            <a:endParaRPr kumimoji="1" lang="ja-JP" altLang="en-US" b="1" dirty="0"/>
          </a:p>
        </p:txBody>
      </p:sp>
      <p:sp>
        <p:nvSpPr>
          <p:cNvPr id="3" name="コンテンツ プレースホルダー 2"/>
          <p:cNvSpPr>
            <a:spLocks noGrp="1"/>
          </p:cNvSpPr>
          <p:nvPr>
            <p:ph sz="quarter" idx="1"/>
          </p:nvPr>
        </p:nvSpPr>
        <p:spPr>
          <a:xfrm>
            <a:off x="251520" y="1888232"/>
            <a:ext cx="7427168" cy="1324744"/>
          </a:xfrm>
        </p:spPr>
        <p:txBody>
          <a:bodyPr>
            <a:normAutofit fontScale="92500" lnSpcReduction="20000"/>
          </a:bodyPr>
          <a:lstStyle/>
          <a:p>
            <a:r>
              <a:rPr lang="ja-JP" altLang="en-US" sz="3200" dirty="0"/>
              <a:t>消費者がある商品の顧客限定に対して自らの希少性を</a:t>
            </a:r>
            <a:r>
              <a:rPr lang="ja-JP" altLang="en-US" sz="3200" dirty="0" smtClean="0"/>
              <a:t>感じるほど、</a:t>
            </a:r>
            <a:r>
              <a:rPr lang="ja-JP" altLang="en-US" sz="3200" dirty="0"/>
              <a:t>その</a:t>
            </a:r>
            <a:r>
              <a:rPr lang="ja-JP" altLang="en-US" sz="3200" dirty="0" smtClean="0"/>
              <a:t>商品</a:t>
            </a:r>
            <a:r>
              <a:rPr kumimoji="1" lang="ja-JP" altLang="en-US" sz="3200" dirty="0" smtClean="0"/>
              <a:t>の試用</a:t>
            </a:r>
            <a:r>
              <a:rPr kumimoji="1" lang="ja-JP" altLang="en-US" sz="3200" dirty="0"/>
              <a:t>意向</a:t>
            </a:r>
            <a:r>
              <a:rPr lang="ja-JP" altLang="en-US" sz="3200" dirty="0"/>
              <a:t>は</a:t>
            </a:r>
            <a:r>
              <a:rPr lang="ja-JP" altLang="en-US" sz="3200" dirty="0" smtClean="0"/>
              <a:t>高ま</a:t>
            </a:r>
            <a:r>
              <a:rPr kumimoji="1" lang="ja-JP" altLang="en-US" sz="3200" dirty="0" smtClean="0"/>
              <a:t>る</a:t>
            </a:r>
            <a:endParaRPr kumimoji="1" lang="ja-JP" altLang="en-US" sz="3200" dirty="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25</a:t>
            </a:fld>
            <a:endParaRPr kumimoji="1" lang="ja-JP" altLang="en-US"/>
          </a:p>
        </p:txBody>
      </p:sp>
    </p:spTree>
    <p:extLst>
      <p:ext uri="{BB962C8B-B14F-4D97-AF65-F5344CB8AC3E}">
        <p14:creationId xmlns:p14="http://schemas.microsoft.com/office/powerpoint/2010/main" val="50520861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latin typeface="ＭＳ Ｐゴシック"/>
                <a:ea typeface="ＭＳ Ｐゴシック"/>
              </a:rPr>
              <a:t>参考文献</a:t>
            </a:r>
          </a:p>
        </p:txBody>
      </p:sp>
      <p:sp>
        <p:nvSpPr>
          <p:cNvPr id="3" name="コンテンツ プレースホルダー 2"/>
          <p:cNvSpPr>
            <a:spLocks noGrp="1"/>
          </p:cNvSpPr>
          <p:nvPr>
            <p:ph sz="quarter" idx="1"/>
          </p:nvPr>
        </p:nvSpPr>
        <p:spPr/>
        <p:txBody>
          <a:bodyPr>
            <a:normAutofit/>
          </a:bodyPr>
          <a:lstStyle/>
          <a:p>
            <a:r>
              <a:rPr kumimoji="1" lang="ja-JP" altLang="en-US" sz="2400" dirty="0" smtClean="0"/>
              <a:t>限定品を購入する消費者特性</a:t>
            </a:r>
            <a:r>
              <a:rPr kumimoji="1" lang="ja-JP" altLang="en-US" dirty="0" smtClean="0"/>
              <a:t>　</a:t>
            </a:r>
            <a:r>
              <a:rPr lang="en-US" altLang="ja-JP" sz="2400" dirty="0">
                <a:hlinkClick r:id="rId3"/>
              </a:rPr>
              <a:t>http://www.kisc.meiji.ac.jp/~</a:t>
            </a:r>
            <a:r>
              <a:rPr lang="en-US" altLang="ja-JP" sz="2400" dirty="0" smtClean="0">
                <a:hlinkClick r:id="rId3"/>
              </a:rPr>
              <a:t>ishikawa/soturon/gentei.pdf</a:t>
            </a:r>
            <a:endParaRPr lang="en-US" altLang="ja-JP" sz="2400" dirty="0" smtClean="0"/>
          </a:p>
          <a:p>
            <a:r>
              <a:rPr lang="ja-JP" altLang="en-US" sz="2400" dirty="0"/>
              <a:t>マーケティング戦略として「限定商品」を出すことで得られる効果とメリット</a:t>
            </a:r>
            <a:endParaRPr lang="en-US" altLang="ja-JP" sz="2400" dirty="0" smtClean="0"/>
          </a:p>
          <a:p>
            <a:pPr marL="0" indent="0">
              <a:buNone/>
            </a:pPr>
            <a:r>
              <a:rPr lang="ja-JP" altLang="en-US" sz="2400" dirty="0"/>
              <a:t>　</a:t>
            </a:r>
            <a:r>
              <a:rPr lang="ja-JP" altLang="en-US" sz="2400" dirty="0" smtClean="0"/>
              <a:t>　</a:t>
            </a:r>
            <a:r>
              <a:rPr lang="en-US" altLang="ja-JP" sz="2400" dirty="0">
                <a:hlinkClick r:id="rId4"/>
              </a:rPr>
              <a:t>http://</a:t>
            </a:r>
            <a:r>
              <a:rPr lang="en-US" altLang="ja-JP" sz="2400" dirty="0" smtClean="0">
                <a:hlinkClick r:id="rId4"/>
              </a:rPr>
              <a:t>u-note.me/note/47493787</a:t>
            </a:r>
            <a:endParaRPr lang="en-US" altLang="ja-JP" sz="2400" dirty="0" smtClean="0"/>
          </a:p>
          <a:p>
            <a:pPr marL="0" indent="0">
              <a:buNone/>
            </a:pPr>
            <a:endParaRPr lang="en-US" altLang="ja-JP" sz="2400" dirty="0"/>
          </a:p>
          <a:p>
            <a:pPr marL="0" indent="0">
              <a:buNone/>
            </a:pPr>
            <a:endParaRPr kumimoji="1" lang="en-US" altLang="ja-JP" dirty="0"/>
          </a:p>
          <a:p>
            <a:endParaRPr kumimoji="1" lang="en-US" altLang="ja-JP" dirty="0" smtClean="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26</a:t>
            </a:fld>
            <a:endParaRPr kumimoji="1" lang="ja-JP" altLang="en-US"/>
          </a:p>
        </p:txBody>
      </p:sp>
    </p:spTree>
    <p:extLst>
      <p:ext uri="{BB962C8B-B14F-4D97-AF65-F5344CB8AC3E}">
        <p14:creationId xmlns:p14="http://schemas.microsoft.com/office/powerpoint/2010/main" val="38873198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dirty="0"/>
          </a:p>
        </p:txBody>
      </p:sp>
      <p:sp>
        <p:nvSpPr>
          <p:cNvPr id="3" name="コンテンツ プレースホルダー 2"/>
          <p:cNvSpPr>
            <a:spLocks noGrp="1"/>
          </p:cNvSpPr>
          <p:nvPr>
            <p:ph sz="quarter" idx="1"/>
          </p:nvPr>
        </p:nvSpPr>
        <p:spPr/>
        <p:txBody>
          <a:bodyPr>
            <a:normAutofit/>
          </a:bodyPr>
          <a:lstStyle/>
          <a:p>
            <a:r>
              <a:rPr kumimoji="1" lang="ja-JP" altLang="en-US" sz="2800" dirty="0" smtClean="0"/>
              <a:t>最近、飲食店や宿泊サイトで</a:t>
            </a:r>
            <a:r>
              <a:rPr kumimoji="1" lang="en-US" altLang="ja-JP" sz="2800" dirty="0" smtClean="0"/>
              <a:t>『</a:t>
            </a:r>
            <a:r>
              <a:rPr kumimoji="1" lang="ja-JP" altLang="en-US" sz="2800" dirty="0" smtClean="0"/>
              <a:t>女子会プラン</a:t>
            </a:r>
            <a:r>
              <a:rPr kumimoji="1" lang="en-US" altLang="ja-JP" sz="2800" dirty="0" smtClean="0"/>
              <a:t>』</a:t>
            </a:r>
          </a:p>
          <a:p>
            <a:pPr marL="0" indent="0">
              <a:buNone/>
            </a:pPr>
            <a:r>
              <a:rPr kumimoji="1" lang="ja-JP" altLang="en-US" sz="2800" dirty="0" smtClean="0"/>
              <a:t>　と</a:t>
            </a:r>
            <a:r>
              <a:rPr kumimoji="1" lang="ja-JP" altLang="en-US" sz="2800" dirty="0" smtClean="0"/>
              <a:t>いう言葉を耳にするようになった。</a:t>
            </a:r>
            <a:endParaRPr kumimoji="1" lang="en-US" altLang="ja-JP" sz="2800" dirty="0" smtClean="0"/>
          </a:p>
          <a:p>
            <a:endParaRPr kumimoji="1" lang="ja-JP" altLang="en-US" sz="2800" dirty="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3</a:t>
            </a:fld>
            <a:endParaRPr kumimoji="1" lang="ja-JP" alt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37896" y="3068959"/>
            <a:ext cx="1853531" cy="25475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4248" y="3068960"/>
            <a:ext cx="1800200" cy="25475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811" y="2924944"/>
            <a:ext cx="4104869" cy="30468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06267956"/>
      </p:ext>
    </p:extLst>
  </p:cSld>
  <p:clrMapOvr>
    <a:masterClrMapping/>
  </p:clrMapOvr>
  <mc:AlternateContent xmlns:mc="http://schemas.openxmlformats.org/markup-compatibility/2006">
    <mc:Choice xmlns:p14="http://schemas.microsoft.com/office/powerpoint/2010/main" Requires="p14">
      <p:transition spd="slow" p14:dur="2000" advTm="2644"/>
    </mc:Choice>
    <mc:Fallback>
      <p:transition spd="slow" advTm="2644"/>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	</a:t>
            </a:r>
            <a:endParaRPr kumimoji="1" lang="ja-JP" altLang="en-US" dirty="0"/>
          </a:p>
        </p:txBody>
      </p:sp>
      <p:sp>
        <p:nvSpPr>
          <p:cNvPr id="3" name="コンテンツ プレースホルダー 2"/>
          <p:cNvSpPr>
            <a:spLocks noGrp="1"/>
          </p:cNvSpPr>
          <p:nvPr>
            <p:ph sz="quarter" idx="1"/>
          </p:nvPr>
        </p:nvSpPr>
        <p:spPr>
          <a:xfrm>
            <a:off x="825251" y="404664"/>
            <a:ext cx="7139136" cy="1797918"/>
          </a:xfrm>
        </p:spPr>
        <p:txBody>
          <a:bodyPr/>
          <a:lstStyle/>
          <a:p>
            <a:pPr marL="0" indent="0">
              <a:buNone/>
            </a:pPr>
            <a:endParaRPr lang="en-US" altLang="ja-JP" dirty="0"/>
          </a:p>
          <a:p>
            <a:pPr marL="0" indent="0">
              <a:buNone/>
            </a:pPr>
            <a:endParaRPr kumimoji="1" lang="ja-JP" altLang="en-US" dirty="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4</a:t>
            </a:fld>
            <a:endParaRPr kumimoji="1" lang="ja-JP" altLang="en-US"/>
          </a:p>
        </p:txBody>
      </p:sp>
      <p:pic>
        <p:nvPicPr>
          <p:cNvPr id="7" name="図 4" descr="東京で女子会 女子会クーポンがあるお店ならホットペッパー - Windows Internet Explorer"/>
          <p:cNvPicPr>
            <a:picLocks noChangeAspect="1"/>
          </p:cNvPicPr>
          <p:nvPr/>
        </p:nvPicPr>
        <p:blipFill rotWithShape="1">
          <a:blip r:embed="rId2">
            <a:extLst>
              <a:ext uri="{28A0092B-C50C-407E-A947-70E740481C1C}">
                <a14:useLocalDpi xmlns:a14="http://schemas.microsoft.com/office/drawing/2010/main" val="0"/>
              </a:ext>
            </a:extLst>
          </a:blip>
          <a:srcRect l="9516" t="11601" r="27606" b="38646"/>
          <a:stretch/>
        </p:blipFill>
        <p:spPr>
          <a:xfrm>
            <a:off x="1282848" y="2636912"/>
            <a:ext cx="5616624" cy="3083188"/>
          </a:xfrm>
          <a:prstGeom prst="rect">
            <a:avLst/>
          </a:prstGeom>
        </p:spPr>
      </p:pic>
      <p:sp>
        <p:nvSpPr>
          <p:cNvPr id="6" name="コンテンツ プレースホルダー 2"/>
          <p:cNvSpPr txBox="1">
            <a:spLocks/>
          </p:cNvSpPr>
          <p:nvPr/>
        </p:nvSpPr>
        <p:spPr>
          <a:xfrm>
            <a:off x="395536" y="476672"/>
            <a:ext cx="7827640" cy="1656184"/>
          </a:xfrm>
          <a:prstGeom prst="rect">
            <a:avLst/>
          </a:prstGeom>
        </p:spPr>
        <p:txBody>
          <a:bodyPr vert="horz">
            <a:normAutofit/>
          </a:bodyPr>
          <a:lstStyle>
            <a:lvl1pPr marL="274320" indent="-274320" algn="l" rtl="0" eaLnBrk="1" latinLnBrk="0" hangingPunct="1">
              <a:spcBef>
                <a:spcPts val="600"/>
              </a:spcBef>
              <a:buClr>
                <a:schemeClr val="accent1"/>
              </a:buClr>
              <a:buSzPct val="70000"/>
              <a:buFont typeface="Wingdings"/>
              <a:buChar char=""/>
              <a:defRPr kumimoji="1"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1"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1"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1"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1"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1"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1"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1"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1" sz="1400" kern="1200" baseline="0">
                <a:solidFill>
                  <a:schemeClr val="tx2"/>
                </a:solidFill>
                <a:latin typeface="+mn-lt"/>
                <a:ea typeface="+mn-ea"/>
                <a:cs typeface="+mn-cs"/>
              </a:defRPr>
            </a:lvl9pPr>
          </a:lstStyle>
          <a:p>
            <a:r>
              <a:rPr lang="ja-JP" altLang="en-US" sz="2800" dirty="0" smtClean="0"/>
              <a:t>「女子会」（</a:t>
            </a:r>
            <a:r>
              <a:rPr lang="en-US" altLang="ja-JP" sz="2800" dirty="0" smtClean="0"/>
              <a:t>2010</a:t>
            </a:r>
            <a:r>
              <a:rPr lang="ja-JP" altLang="en-US" sz="2800" dirty="0" smtClean="0"/>
              <a:t>年　新語・流行語大賞</a:t>
            </a:r>
            <a:r>
              <a:rPr lang="en-US" altLang="ja-JP" sz="2800" dirty="0" smtClean="0"/>
              <a:t>TOP10</a:t>
            </a:r>
            <a:r>
              <a:rPr lang="ja-JP" altLang="en-US" sz="2800" dirty="0" smtClean="0"/>
              <a:t>）</a:t>
            </a:r>
          </a:p>
          <a:p>
            <a:r>
              <a:rPr lang="ja-JP" altLang="en-US" sz="2800" dirty="0" smtClean="0"/>
              <a:t>経済効果は約３兆７０００億円（シンクタンク調査）</a:t>
            </a:r>
          </a:p>
          <a:p>
            <a:endParaRPr lang="en-US" altLang="ja-JP" dirty="0" smtClean="0"/>
          </a:p>
        </p:txBody>
      </p:sp>
      <p:sp>
        <p:nvSpPr>
          <p:cNvPr id="8" name="コンテンツ プレースホルダー 2"/>
          <p:cNvSpPr txBox="1">
            <a:spLocks/>
          </p:cNvSpPr>
          <p:nvPr/>
        </p:nvSpPr>
        <p:spPr>
          <a:xfrm>
            <a:off x="395536" y="1484784"/>
            <a:ext cx="8565172" cy="1656184"/>
          </a:xfrm>
          <a:prstGeom prst="rect">
            <a:avLst/>
          </a:prstGeom>
        </p:spPr>
        <p:txBody>
          <a:bodyPr vert="horz">
            <a:normAutofit/>
          </a:bodyPr>
          <a:lstStyle>
            <a:lvl1pPr marL="274320" indent="-274320" algn="l" rtl="0" eaLnBrk="1" latinLnBrk="0" hangingPunct="1">
              <a:spcBef>
                <a:spcPts val="600"/>
              </a:spcBef>
              <a:buClr>
                <a:schemeClr val="accent1"/>
              </a:buClr>
              <a:buSzPct val="70000"/>
              <a:buFont typeface="Wingdings"/>
              <a:buChar char=""/>
              <a:defRPr kumimoji="1"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1"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1"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1"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1"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1"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1"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1"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1" sz="1400" kern="1200" baseline="0">
                <a:solidFill>
                  <a:schemeClr val="tx2"/>
                </a:solidFill>
                <a:latin typeface="+mn-lt"/>
                <a:ea typeface="+mn-ea"/>
                <a:cs typeface="+mn-cs"/>
              </a:defRPr>
            </a:lvl9pPr>
          </a:lstStyle>
          <a:p>
            <a:r>
              <a:rPr lang="en-US" altLang="ja-JP" sz="2800" dirty="0"/>
              <a:t>HOT PEPPER</a:t>
            </a:r>
            <a:r>
              <a:rPr lang="ja-JP" altLang="en-US" sz="2800" dirty="0"/>
              <a:t>グルメで</a:t>
            </a:r>
          </a:p>
          <a:p>
            <a:pPr marL="0" indent="0">
              <a:buNone/>
            </a:pPr>
            <a:r>
              <a:rPr lang="ja-JP" altLang="en-US" sz="2800" dirty="0" smtClean="0"/>
              <a:t>　</a:t>
            </a:r>
            <a:r>
              <a:rPr lang="en-US" altLang="ja-JP" sz="2800" dirty="0" smtClean="0"/>
              <a:t>『 </a:t>
            </a:r>
            <a:r>
              <a:rPr lang="ja-JP" altLang="en-US" sz="2800" dirty="0"/>
              <a:t>女子会</a:t>
            </a:r>
            <a:r>
              <a:rPr lang="en-US" altLang="ja-JP" sz="2800" dirty="0"/>
              <a:t>』『</a:t>
            </a:r>
            <a:r>
              <a:rPr lang="ja-JP" altLang="en-US" sz="2800" dirty="0"/>
              <a:t>東京</a:t>
            </a:r>
            <a:r>
              <a:rPr lang="en-US" altLang="ja-JP" sz="2800" dirty="0"/>
              <a:t>』『</a:t>
            </a:r>
            <a:r>
              <a:rPr lang="ja-JP" altLang="en-US" sz="2800" dirty="0"/>
              <a:t>クーポン</a:t>
            </a:r>
            <a:r>
              <a:rPr lang="en-US" altLang="ja-JP" sz="2800" dirty="0"/>
              <a:t>』</a:t>
            </a:r>
            <a:r>
              <a:rPr lang="ja-JP" altLang="en-US" sz="2800" dirty="0"/>
              <a:t>と検索する</a:t>
            </a:r>
            <a:r>
              <a:rPr lang="ja-JP" altLang="en-US" sz="2800" dirty="0" smtClean="0"/>
              <a:t>と</a:t>
            </a:r>
            <a:r>
              <a:rPr lang="ja-JP" altLang="en-US" sz="2800" dirty="0" smtClean="0">
                <a:solidFill>
                  <a:srgbClr val="FF0000"/>
                </a:solidFill>
              </a:rPr>
              <a:t>３９３件</a:t>
            </a:r>
            <a:r>
              <a:rPr lang="ja-JP" altLang="en-US" sz="2800" dirty="0"/>
              <a:t>ヒット！</a:t>
            </a:r>
          </a:p>
          <a:p>
            <a:endParaRPr lang="en-US" altLang="ja-JP" dirty="0" smtClean="0"/>
          </a:p>
        </p:txBody>
      </p:sp>
      <p:sp>
        <p:nvSpPr>
          <p:cNvPr id="5" name="テキスト ボックス 4"/>
          <p:cNvSpPr txBox="1"/>
          <p:nvPr/>
        </p:nvSpPr>
        <p:spPr>
          <a:xfrm>
            <a:off x="1074777" y="5949280"/>
            <a:ext cx="6469157" cy="523220"/>
          </a:xfrm>
          <a:prstGeom prst="rect">
            <a:avLst/>
          </a:prstGeom>
          <a:noFill/>
        </p:spPr>
        <p:txBody>
          <a:bodyPr wrap="square" rtlCol="0">
            <a:spAutoFit/>
          </a:bodyPr>
          <a:lstStyle/>
          <a:p>
            <a:r>
              <a:rPr kumimoji="1" lang="ja-JP" altLang="en-US" sz="2800" dirty="0" smtClean="0"/>
              <a:t>現代における「女子会」の影響は大きい！</a:t>
            </a:r>
            <a:endParaRPr kumimoji="1" lang="ja-JP" altLang="en-US" sz="2400" dirty="0"/>
          </a:p>
        </p:txBody>
      </p:sp>
    </p:spTree>
    <p:extLst>
      <p:ext uri="{BB962C8B-B14F-4D97-AF65-F5344CB8AC3E}">
        <p14:creationId xmlns:p14="http://schemas.microsoft.com/office/powerpoint/2010/main" val="3763251017"/>
      </p:ext>
    </p:extLst>
  </p:cSld>
  <p:clrMapOvr>
    <a:masterClrMapping/>
  </p:clrMapOvr>
  <mc:AlternateContent xmlns:mc="http://schemas.openxmlformats.org/markup-compatibility/2006">
    <mc:Choice xmlns:p14="http://schemas.microsoft.com/office/powerpoint/2010/main" Requires="p14">
      <p:transition spd="slow" p14:dur="2000" advTm="2809"/>
    </mc:Choice>
    <mc:Fallback>
      <p:transition spd="slow" advTm="2809"/>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1349896"/>
            <a:ext cx="7467600" cy="1143000"/>
          </a:xfrm>
        </p:spPr>
        <p:txBody>
          <a:bodyPr>
            <a:normAutofit/>
          </a:bodyPr>
          <a:lstStyle/>
          <a:p>
            <a:r>
              <a:rPr kumimoji="1" lang="en-US" altLang="ja-JP" b="1" dirty="0" smtClean="0"/>
              <a:t>TEASE</a:t>
            </a:r>
            <a:r>
              <a:rPr kumimoji="1" lang="ja-JP" altLang="en-US" b="1" dirty="0" smtClean="0"/>
              <a:t>理論</a:t>
            </a:r>
            <a:endParaRPr kumimoji="1" lang="ja-JP" altLang="en-US" b="1" dirty="0"/>
          </a:p>
        </p:txBody>
      </p:sp>
      <p:sp>
        <p:nvSpPr>
          <p:cNvPr id="3" name="コンテンツ プレースホルダー 2"/>
          <p:cNvSpPr>
            <a:spLocks noGrp="1"/>
          </p:cNvSpPr>
          <p:nvPr>
            <p:ph sz="quarter" idx="1"/>
          </p:nvPr>
        </p:nvSpPr>
        <p:spPr>
          <a:xfrm>
            <a:off x="467544" y="3184376"/>
            <a:ext cx="7467600" cy="3052936"/>
          </a:xfrm>
        </p:spPr>
        <p:txBody>
          <a:bodyPr>
            <a:normAutofit fontScale="77500" lnSpcReduction="20000"/>
          </a:bodyPr>
          <a:lstStyle/>
          <a:p>
            <a:r>
              <a:rPr lang="ja-JP" altLang="en-US" sz="3600" dirty="0"/>
              <a:t>トリック（</a:t>
            </a:r>
            <a:r>
              <a:rPr lang="en-US" altLang="ja-JP" sz="3600" dirty="0"/>
              <a:t>Trick)</a:t>
            </a:r>
          </a:p>
          <a:p>
            <a:r>
              <a:rPr lang="ja-JP" altLang="en-US" sz="3600" dirty="0"/>
              <a:t>限定（</a:t>
            </a:r>
            <a:r>
              <a:rPr lang="en-US" altLang="ja-JP" sz="3600" dirty="0"/>
              <a:t>Exclusivity)</a:t>
            </a:r>
          </a:p>
          <a:p>
            <a:r>
              <a:rPr lang="ja-JP" altLang="en-US" sz="3600" dirty="0"/>
              <a:t>増幅（</a:t>
            </a:r>
            <a:r>
              <a:rPr lang="en-US" altLang="ja-JP" sz="3600" dirty="0"/>
              <a:t>Amplification)</a:t>
            </a:r>
          </a:p>
          <a:p>
            <a:r>
              <a:rPr lang="ja-JP" altLang="en-US" sz="3600" dirty="0"/>
              <a:t>秘密（</a:t>
            </a:r>
            <a:r>
              <a:rPr lang="en-US" altLang="ja-JP" sz="3600" dirty="0"/>
              <a:t>Secrecy)</a:t>
            </a:r>
          </a:p>
          <a:p>
            <a:r>
              <a:rPr lang="ja-JP" altLang="en-US" sz="3600" dirty="0"/>
              <a:t>エンターテイメント（</a:t>
            </a:r>
            <a:r>
              <a:rPr lang="en-US" altLang="ja-JP" sz="3600" dirty="0"/>
              <a:t>Entertainment)</a:t>
            </a:r>
          </a:p>
          <a:p>
            <a:endParaRPr lang="en-US" altLang="ja-JP" dirty="0"/>
          </a:p>
          <a:p>
            <a:pPr marL="0" indent="0" algn="r">
              <a:buNone/>
            </a:pPr>
            <a:r>
              <a:rPr lang="ja-JP" altLang="en-US" sz="2600" dirty="0" smtClean="0"/>
              <a:t>（</a:t>
            </a:r>
            <a:r>
              <a:rPr lang="en-US" altLang="ja-JP" sz="2600" dirty="0"/>
              <a:t>Stephen Brown</a:t>
            </a:r>
            <a:r>
              <a:rPr lang="ja-JP" altLang="en-US" sz="2600" dirty="0"/>
              <a:t>・</a:t>
            </a:r>
            <a:r>
              <a:rPr lang="en-US" altLang="ja-JP" sz="2600" dirty="0"/>
              <a:t>1999</a:t>
            </a:r>
            <a:r>
              <a:rPr lang="ja-JP" altLang="en-US" sz="2600" dirty="0"/>
              <a:t>）</a:t>
            </a:r>
            <a:endParaRPr lang="en-US" altLang="ja-JP" sz="2600" dirty="0"/>
          </a:p>
          <a:p>
            <a:pPr marL="0" indent="0">
              <a:buNone/>
            </a:pPr>
            <a:r>
              <a:rPr lang="ja-JP" altLang="en-US" dirty="0" smtClean="0"/>
              <a:t>　</a:t>
            </a:r>
            <a:endParaRPr lang="en-US" altLang="ja-JP" dirty="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5</a:t>
            </a:fld>
            <a:endParaRPr kumimoji="1" lang="ja-JP" altLang="en-US"/>
          </a:p>
        </p:txBody>
      </p:sp>
      <p:sp>
        <p:nvSpPr>
          <p:cNvPr id="5" name="コンテンツ プレースホルダー 2"/>
          <p:cNvSpPr txBox="1">
            <a:spLocks/>
          </p:cNvSpPr>
          <p:nvPr/>
        </p:nvSpPr>
        <p:spPr>
          <a:xfrm>
            <a:off x="467544" y="404664"/>
            <a:ext cx="7467600" cy="1080120"/>
          </a:xfrm>
          <a:prstGeom prst="rect">
            <a:avLst/>
          </a:prstGeom>
          <a:ln w="38100"/>
        </p:spPr>
        <p:style>
          <a:lnRef idx="2">
            <a:schemeClr val="accent1"/>
          </a:lnRef>
          <a:fillRef idx="1">
            <a:schemeClr val="lt1"/>
          </a:fillRef>
          <a:effectRef idx="0">
            <a:schemeClr val="accent1"/>
          </a:effectRef>
          <a:fontRef idx="minor">
            <a:schemeClr val="dk1"/>
          </a:fontRef>
        </p:style>
        <p:txBody>
          <a:bodyPr vert="horz" anchor="ctr">
            <a:normAutofit/>
          </a:bodyPr>
          <a:lstStyle>
            <a:lvl1pPr marL="274320" indent="-274320" algn="l" rtl="0" eaLnBrk="1" latinLnBrk="0" hangingPunct="1">
              <a:spcBef>
                <a:spcPts val="600"/>
              </a:spcBef>
              <a:buClr>
                <a:schemeClr val="accent1"/>
              </a:buClr>
              <a:buSzPct val="70000"/>
              <a:buFont typeface="Wingdings"/>
              <a:buChar char=""/>
              <a:defRPr kumimoji="1"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1"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1"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1"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1"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1"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1"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1"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1" sz="1400" kern="1200" baseline="0">
                <a:solidFill>
                  <a:schemeClr val="tx2"/>
                </a:solidFill>
                <a:latin typeface="+mn-lt"/>
                <a:ea typeface="+mn-ea"/>
                <a:cs typeface="+mn-cs"/>
              </a:defRPr>
            </a:lvl9pPr>
          </a:lstStyle>
          <a:p>
            <a:pPr marL="0" indent="0" algn="ctr">
              <a:buNone/>
            </a:pPr>
            <a:r>
              <a:rPr lang="ja-JP" altLang="en-US" dirty="0" smtClean="0"/>
              <a:t>　「女子会プラン」のようなマーケティング戦略は</a:t>
            </a:r>
            <a:endParaRPr lang="en-US" altLang="ja-JP" dirty="0" smtClean="0"/>
          </a:p>
          <a:p>
            <a:pPr marL="0" indent="0" algn="ctr">
              <a:buNone/>
            </a:pPr>
            <a:r>
              <a:rPr lang="ja-JP" altLang="en-US" dirty="0"/>
              <a:t>　</a:t>
            </a:r>
            <a:r>
              <a:rPr lang="ja-JP" altLang="en-US" dirty="0" smtClean="0"/>
              <a:t>　　「限定」を取り入れている。</a:t>
            </a:r>
            <a:endParaRPr lang="en-US" altLang="ja-JP" dirty="0" smtClean="0"/>
          </a:p>
        </p:txBody>
      </p:sp>
      <p:sp>
        <p:nvSpPr>
          <p:cNvPr id="6" name="テキスト ボックス 5"/>
          <p:cNvSpPr txBox="1"/>
          <p:nvPr/>
        </p:nvSpPr>
        <p:spPr>
          <a:xfrm>
            <a:off x="755576" y="2433662"/>
            <a:ext cx="8352928" cy="923330"/>
          </a:xfrm>
          <a:prstGeom prst="rect">
            <a:avLst/>
          </a:prstGeom>
          <a:noFill/>
        </p:spPr>
        <p:txBody>
          <a:bodyPr wrap="square" rtlCol="0">
            <a:spAutoFit/>
          </a:bodyPr>
          <a:lstStyle/>
          <a:p>
            <a:r>
              <a:rPr lang="ja-JP" altLang="en-US" dirty="0" smtClean="0"/>
              <a:t>顧客</a:t>
            </a:r>
            <a:r>
              <a:rPr lang="ja-JP" altLang="en-US" dirty="0"/>
              <a:t>をじらし、商品が手に入りにくい状況をつくり「手に入れたい」という欲求を増大させる</a:t>
            </a:r>
            <a:r>
              <a:rPr lang="ja-JP" altLang="en-US" dirty="0" smtClean="0"/>
              <a:t>この</a:t>
            </a:r>
            <a:r>
              <a:rPr lang="ja-JP" altLang="en-US" dirty="0"/>
              <a:t>手法はマーケティングに有効なのであり、限定はその枠組みの一つで</a:t>
            </a:r>
            <a:r>
              <a:rPr lang="ja-JP" altLang="en-US" dirty="0" smtClean="0"/>
              <a:t>ある。</a:t>
            </a:r>
            <a:endParaRPr lang="ja-JP" altLang="en-US" dirty="0"/>
          </a:p>
          <a:p>
            <a:endParaRPr kumimoji="1" lang="ja-JP" altLang="en-US" dirty="0"/>
          </a:p>
        </p:txBody>
      </p:sp>
    </p:spTree>
    <p:extLst>
      <p:ext uri="{BB962C8B-B14F-4D97-AF65-F5344CB8AC3E}">
        <p14:creationId xmlns:p14="http://schemas.microsoft.com/office/powerpoint/2010/main" val="3794401076"/>
      </p:ext>
    </p:extLst>
  </p:cSld>
  <p:clrMapOvr>
    <a:masterClrMapping/>
  </p:clrMapOvr>
  <mc:AlternateContent xmlns:mc="http://schemas.openxmlformats.org/markup-compatibility/2006">
    <mc:Choice xmlns:p14="http://schemas.microsoft.com/office/powerpoint/2010/main" Requires="p14">
      <p:transition spd="slow" p14:dur="2000" advTm="1125"/>
    </mc:Choice>
    <mc:Fallback>
      <p:transition spd="slow" advTm="1125"/>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11560" y="332656"/>
            <a:ext cx="8229600" cy="1143000"/>
          </a:xfrm>
        </p:spPr>
        <p:txBody>
          <a:bodyPr/>
          <a:lstStyle/>
          <a:p>
            <a:r>
              <a:rPr kumimoji="1" lang="ja-JP" altLang="en-US" b="1" dirty="0" smtClean="0"/>
              <a:t>限定とは？</a:t>
            </a:r>
            <a:endParaRPr kumimoji="1" lang="ja-JP" altLang="en-US" b="1" dirty="0"/>
          </a:p>
        </p:txBody>
      </p:sp>
      <p:sp>
        <p:nvSpPr>
          <p:cNvPr id="3" name="コンテンツ プレースホルダー 2"/>
          <p:cNvSpPr>
            <a:spLocks noGrp="1"/>
          </p:cNvSpPr>
          <p:nvPr>
            <p:ph sz="quarter" idx="1"/>
          </p:nvPr>
        </p:nvSpPr>
        <p:spPr/>
        <p:txBody>
          <a:bodyPr>
            <a:normAutofit/>
          </a:bodyPr>
          <a:lstStyle/>
          <a:p>
            <a:r>
              <a:rPr lang="ja-JP" altLang="en-US" sz="2800" dirty="0"/>
              <a:t>物事の範囲や数量を限ること</a:t>
            </a:r>
            <a:r>
              <a:rPr lang="ja-JP" altLang="en-US" sz="2800" dirty="0" smtClean="0"/>
              <a:t>。</a:t>
            </a:r>
            <a:endParaRPr lang="en-US" altLang="ja-JP" sz="2800" dirty="0" smtClean="0"/>
          </a:p>
          <a:p>
            <a:r>
              <a:rPr lang="ja-JP" altLang="en-US" sz="2800" dirty="0" smtClean="0"/>
              <a:t>思考の対象の性質・範囲などを狭めて明確に定めること。</a:t>
            </a:r>
            <a:endParaRPr lang="en-US" altLang="ja-JP" sz="2800" dirty="0" smtClean="0"/>
          </a:p>
          <a:p>
            <a:pPr marL="0" indent="0" algn="r">
              <a:buNone/>
            </a:pPr>
            <a:r>
              <a:rPr lang="ja-JP" altLang="en-US" sz="2800" dirty="0" smtClean="0"/>
              <a:t>（大辞泉）</a:t>
            </a:r>
            <a:endParaRPr lang="en-US" altLang="ja-JP" sz="2800" dirty="0" smtClean="0"/>
          </a:p>
          <a:p>
            <a:pPr marL="0" indent="0" algn="r">
              <a:buNone/>
            </a:pPr>
            <a:endParaRPr lang="en-US" altLang="ja-JP" sz="2000" dirty="0" smtClean="0">
              <a:solidFill>
                <a:srgbClr val="FF0000"/>
              </a:solidFill>
            </a:endParaRPr>
          </a:p>
          <a:p>
            <a:r>
              <a:rPr lang="ja-JP" altLang="en-US" sz="2800" dirty="0" smtClean="0"/>
              <a:t>限定商品が生む効果</a:t>
            </a:r>
            <a:endParaRPr lang="en-US" altLang="ja-JP" sz="2800" dirty="0" smtClean="0"/>
          </a:p>
          <a:p>
            <a:pPr marL="0" indent="0">
              <a:buNone/>
            </a:pPr>
            <a:r>
              <a:rPr lang="ja-JP" altLang="en-US" sz="2800" dirty="0" smtClean="0"/>
              <a:t>　　スノッブ効果</a:t>
            </a:r>
            <a:endParaRPr lang="en-US" altLang="ja-JP" sz="2800" dirty="0" smtClean="0"/>
          </a:p>
          <a:p>
            <a:pPr marL="0" indent="0">
              <a:buNone/>
            </a:pPr>
            <a:r>
              <a:rPr lang="ja-JP" altLang="en-US" sz="2800" dirty="0" smtClean="0"/>
              <a:t>　　ヴェブレン効果</a:t>
            </a:r>
            <a:endParaRPr lang="en-US" altLang="ja-JP" sz="2800" dirty="0" smtClean="0"/>
          </a:p>
          <a:p>
            <a:pPr marL="0" indent="0">
              <a:buNone/>
            </a:pPr>
            <a:r>
              <a:rPr lang="ja-JP" altLang="en-US" sz="2800" dirty="0" smtClean="0"/>
              <a:t>　　バンドワゴン効果</a:t>
            </a:r>
            <a:endParaRPr lang="en-US" altLang="ja-JP" sz="2800" dirty="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6</a:t>
            </a:fld>
            <a:endParaRPr kumimoji="1" lang="ja-JP" altLang="en-US"/>
          </a:p>
        </p:txBody>
      </p:sp>
    </p:spTree>
    <p:extLst>
      <p:ext uri="{BB962C8B-B14F-4D97-AF65-F5344CB8AC3E}">
        <p14:creationId xmlns:p14="http://schemas.microsoft.com/office/powerpoint/2010/main" val="4056419685"/>
      </p:ext>
    </p:extLst>
  </p:cSld>
  <p:clrMapOvr>
    <a:masterClrMapping/>
  </p:clrMapOvr>
  <mc:AlternateContent xmlns:mc="http://schemas.openxmlformats.org/markup-compatibility/2006">
    <mc:Choice xmlns:p14="http://schemas.microsoft.com/office/powerpoint/2010/main" Requires="p14">
      <p:transition spd="slow" p14:dur="2000" advTm="1720"/>
    </mc:Choice>
    <mc:Fallback>
      <p:transition spd="slow" advTm="172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404664"/>
            <a:ext cx="2386608" cy="652934"/>
          </a:xfrm>
        </p:spPr>
        <p:txBody>
          <a:bodyPr>
            <a:normAutofit/>
          </a:bodyPr>
          <a:lstStyle/>
          <a:p>
            <a:r>
              <a:rPr kumimoji="1" lang="ja-JP" altLang="en-US" b="1" dirty="0" smtClean="0"/>
              <a:t>限定</a:t>
            </a:r>
            <a:r>
              <a:rPr lang="ja-JP" altLang="en-US" b="1" dirty="0" smtClean="0"/>
              <a:t>の種類</a:t>
            </a:r>
            <a:endParaRPr kumimoji="1" lang="ja-JP" altLang="en-US" b="1" dirty="0"/>
          </a:p>
        </p:txBody>
      </p:sp>
      <p:sp>
        <p:nvSpPr>
          <p:cNvPr id="3" name="コンテンツ プレースホルダー 2"/>
          <p:cNvSpPr>
            <a:spLocks noGrp="1"/>
          </p:cNvSpPr>
          <p:nvPr>
            <p:ph sz="quarter" idx="1"/>
          </p:nvPr>
        </p:nvSpPr>
        <p:spPr>
          <a:xfrm>
            <a:off x="513090" y="1183540"/>
            <a:ext cx="7467600" cy="4873752"/>
          </a:xfrm>
          <a:ln>
            <a:noFill/>
          </a:ln>
        </p:spPr>
        <p:txBody>
          <a:bodyPr>
            <a:normAutofit/>
          </a:bodyPr>
          <a:lstStyle/>
          <a:p>
            <a:pPr marL="0" indent="0">
              <a:buNone/>
            </a:pPr>
            <a:r>
              <a:rPr lang="ja-JP" altLang="en-US" dirty="0"/>
              <a:t>　</a:t>
            </a:r>
            <a:r>
              <a:rPr lang="ja-JP" altLang="en-US" dirty="0" smtClean="0"/>
              <a:t>・</a:t>
            </a:r>
            <a:r>
              <a:rPr lang="ja-JP" altLang="en-US" sz="2800" dirty="0" smtClean="0"/>
              <a:t>数量</a:t>
            </a:r>
            <a:r>
              <a:rPr lang="ja-JP" altLang="en-US" sz="2800" dirty="0" smtClean="0"/>
              <a:t>限定</a:t>
            </a:r>
            <a:endParaRPr lang="en-US" altLang="ja-JP" sz="2800" dirty="0" smtClean="0"/>
          </a:p>
          <a:p>
            <a:pPr marL="0" indent="0">
              <a:buNone/>
            </a:pPr>
            <a:r>
              <a:rPr lang="ja-JP" altLang="en-US" sz="2800" dirty="0" smtClean="0"/>
              <a:t>　</a:t>
            </a:r>
            <a:r>
              <a:rPr lang="ja-JP" altLang="en-US" sz="2800" dirty="0" smtClean="0"/>
              <a:t>・期間</a:t>
            </a:r>
            <a:r>
              <a:rPr lang="ja-JP" altLang="en-US" sz="2800" dirty="0" smtClean="0"/>
              <a:t>限定</a:t>
            </a:r>
            <a:endParaRPr lang="en-US" altLang="ja-JP" sz="2800" dirty="0" smtClean="0"/>
          </a:p>
          <a:p>
            <a:pPr marL="0" indent="0">
              <a:buNone/>
            </a:pPr>
            <a:r>
              <a:rPr lang="ja-JP" altLang="en-US" sz="2800" dirty="0"/>
              <a:t>　</a:t>
            </a:r>
            <a:r>
              <a:rPr lang="ja-JP" altLang="en-US" sz="2800" dirty="0" smtClean="0"/>
              <a:t>・地方</a:t>
            </a:r>
            <a:r>
              <a:rPr lang="ja-JP" altLang="en-US" sz="2800" dirty="0" smtClean="0"/>
              <a:t>限定</a:t>
            </a:r>
            <a:endParaRPr lang="en-US" altLang="ja-JP" sz="2800" dirty="0" smtClean="0"/>
          </a:p>
          <a:p>
            <a:pPr marL="0" indent="0">
              <a:buNone/>
            </a:pPr>
            <a:r>
              <a:rPr lang="ja-JP" altLang="en-US" sz="2800" dirty="0"/>
              <a:t>　</a:t>
            </a:r>
            <a:r>
              <a:rPr lang="ja-JP" altLang="en-US" sz="2800" dirty="0" smtClean="0"/>
              <a:t>・チャネル</a:t>
            </a:r>
            <a:r>
              <a:rPr lang="ja-JP" altLang="en-US" sz="2800" dirty="0" smtClean="0"/>
              <a:t>限定</a:t>
            </a:r>
            <a:endParaRPr lang="en-US" altLang="ja-JP" sz="2800" dirty="0" smtClean="0"/>
          </a:p>
          <a:p>
            <a:pPr marL="0" indent="0">
              <a:buNone/>
            </a:pPr>
            <a:r>
              <a:rPr lang="ja-JP" altLang="en-US" sz="2800" dirty="0"/>
              <a:t>　</a:t>
            </a:r>
            <a:r>
              <a:rPr lang="ja-JP" altLang="en-US" sz="2800" dirty="0" smtClean="0"/>
              <a:t>・</a:t>
            </a:r>
            <a:r>
              <a:rPr lang="ja-JP" altLang="en-US" sz="2800" dirty="0" smtClean="0">
                <a:solidFill>
                  <a:srgbClr val="FF0000"/>
                </a:solidFill>
              </a:rPr>
              <a:t>顧客限定</a:t>
            </a:r>
            <a:endParaRPr lang="en-US" altLang="ja-JP" sz="1800" dirty="0" smtClean="0">
              <a:solidFill>
                <a:srgbClr val="FF0000"/>
              </a:solidFill>
            </a:endParaRPr>
          </a:p>
          <a:p>
            <a:pPr marL="0" indent="0" algn="r">
              <a:buNone/>
            </a:pPr>
            <a:r>
              <a:rPr lang="ja-JP" altLang="en-US" sz="1800" dirty="0" smtClean="0"/>
              <a:t>三村浩一</a:t>
            </a:r>
            <a:endParaRPr lang="en-US" altLang="ja-JP" sz="1800" dirty="0" smtClean="0"/>
          </a:p>
          <a:p>
            <a:pPr marL="0" indent="0" algn="r">
              <a:buNone/>
            </a:pPr>
            <a:r>
              <a:rPr lang="en-US" altLang="ja-JP" sz="1600" dirty="0" smtClean="0"/>
              <a:t>『</a:t>
            </a:r>
            <a:r>
              <a:rPr lang="ja-JP" altLang="en-US" sz="1600" dirty="0"/>
              <a:t>限定品を購入する消費者像</a:t>
            </a:r>
            <a:r>
              <a:rPr lang="en-US" altLang="ja-JP" sz="1600" dirty="0"/>
              <a:t>-</a:t>
            </a:r>
            <a:r>
              <a:rPr lang="ja-JP" altLang="en-US" sz="1600" dirty="0"/>
              <a:t>心理的リアクタンス理論から見えるパーソナリティ</a:t>
            </a:r>
            <a:r>
              <a:rPr lang="ja-JP" altLang="en-US" sz="1600" dirty="0" smtClean="0"/>
              <a:t>特性</a:t>
            </a:r>
            <a:r>
              <a:rPr lang="en-US" altLang="ja-JP" sz="1600" dirty="0" smtClean="0"/>
              <a:t>』</a:t>
            </a:r>
          </a:p>
          <a:p>
            <a:pPr marL="0" indent="0">
              <a:buNone/>
            </a:pPr>
            <a:endParaRPr kumimoji="1" lang="ja-JP" altLang="en-US" dirty="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7</a:t>
            </a:fld>
            <a:endParaRPr kumimoji="1" lang="ja-JP" altLang="en-US"/>
          </a:p>
        </p:txBody>
      </p:sp>
      <p:sp>
        <p:nvSpPr>
          <p:cNvPr id="5" name="コンテンツ プレースホルダー 2"/>
          <p:cNvSpPr txBox="1">
            <a:spLocks/>
          </p:cNvSpPr>
          <p:nvPr/>
        </p:nvSpPr>
        <p:spPr>
          <a:xfrm>
            <a:off x="514824" y="4869160"/>
            <a:ext cx="7467600" cy="1080120"/>
          </a:xfrm>
          <a:prstGeom prst="rect">
            <a:avLst/>
          </a:prstGeom>
          <a:ln w="38100"/>
        </p:spPr>
        <p:style>
          <a:lnRef idx="2">
            <a:schemeClr val="accent1"/>
          </a:lnRef>
          <a:fillRef idx="1">
            <a:schemeClr val="lt1"/>
          </a:fillRef>
          <a:effectRef idx="0">
            <a:schemeClr val="accent1"/>
          </a:effectRef>
          <a:fontRef idx="minor">
            <a:schemeClr val="dk1"/>
          </a:fontRef>
        </p:style>
        <p:txBody>
          <a:bodyPr vert="horz" anchor="ctr">
            <a:normAutofit/>
          </a:bodyPr>
          <a:lstStyle>
            <a:lvl1pPr marL="274320" indent="-274320" algn="l" rtl="0" eaLnBrk="1" latinLnBrk="0" hangingPunct="1">
              <a:spcBef>
                <a:spcPts val="600"/>
              </a:spcBef>
              <a:buClr>
                <a:schemeClr val="accent1"/>
              </a:buClr>
              <a:buSzPct val="70000"/>
              <a:buFont typeface="Wingdings"/>
              <a:buChar char=""/>
              <a:defRPr kumimoji="1"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1"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1"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1"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1"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1"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1"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1"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1" sz="1400" kern="1200" baseline="0">
                <a:solidFill>
                  <a:schemeClr val="tx2"/>
                </a:solidFill>
                <a:latin typeface="+mn-lt"/>
                <a:ea typeface="+mn-ea"/>
                <a:cs typeface="+mn-cs"/>
              </a:defRPr>
            </a:lvl9pPr>
          </a:lstStyle>
          <a:p>
            <a:pPr marL="0" indent="0" algn="ctr">
              <a:buNone/>
            </a:pPr>
            <a:r>
              <a:rPr lang="ja-JP" altLang="en-US" dirty="0" smtClean="0"/>
              <a:t>　「女子会プラン」のようなマーケティング戦略は</a:t>
            </a:r>
            <a:endParaRPr lang="en-US" altLang="ja-JP" dirty="0"/>
          </a:p>
          <a:p>
            <a:pPr marL="0" indent="0" algn="ctr">
              <a:buNone/>
            </a:pPr>
            <a:r>
              <a:rPr lang="ja-JP" altLang="en-US" dirty="0" smtClean="0"/>
              <a:t>「顧客限定」にあたる</a:t>
            </a:r>
            <a:endParaRPr lang="en-US" altLang="ja-JP" dirty="0" smtClean="0"/>
          </a:p>
        </p:txBody>
      </p:sp>
    </p:spTree>
    <p:extLst>
      <p:ext uri="{BB962C8B-B14F-4D97-AF65-F5344CB8AC3E}">
        <p14:creationId xmlns:p14="http://schemas.microsoft.com/office/powerpoint/2010/main" val="3341872652"/>
      </p:ext>
    </p:extLst>
  </p:cSld>
  <p:clrMapOvr>
    <a:masterClrMapping/>
  </p:clrMapOvr>
  <mc:AlternateContent xmlns:mc="http://schemas.openxmlformats.org/markup-compatibility/2006">
    <mc:Choice xmlns:p14="http://schemas.microsoft.com/office/powerpoint/2010/main" Requires="p14">
      <p:transition spd="slow" p14:dur="2000" advTm="1458"/>
    </mc:Choice>
    <mc:Fallback>
      <p:transition spd="slow" advTm="1458"/>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目次</a:t>
            </a:r>
            <a:endParaRPr kumimoji="1" lang="ja-JP" altLang="en-US" dirty="0"/>
          </a:p>
        </p:txBody>
      </p:sp>
      <p:sp>
        <p:nvSpPr>
          <p:cNvPr id="3" name="コンテンツ プレースホルダー 2"/>
          <p:cNvSpPr>
            <a:spLocks noGrp="1"/>
          </p:cNvSpPr>
          <p:nvPr>
            <p:ph sz="quarter" idx="1"/>
          </p:nvPr>
        </p:nvSpPr>
        <p:spPr/>
        <p:txBody>
          <a:bodyPr/>
          <a:lstStyle/>
          <a:p>
            <a:r>
              <a:rPr kumimoji="1" lang="ja-JP" altLang="en-US" sz="3600" dirty="0" smtClean="0"/>
              <a:t>はじめに</a:t>
            </a:r>
            <a:endParaRPr kumimoji="1" lang="en-US" altLang="ja-JP" sz="3600" dirty="0" smtClean="0"/>
          </a:p>
          <a:p>
            <a:r>
              <a:rPr lang="ja-JP" altLang="en-US" sz="3600" dirty="0" smtClean="0">
                <a:solidFill>
                  <a:srgbClr val="FF0000"/>
                </a:solidFill>
              </a:rPr>
              <a:t>顧客限定とは</a:t>
            </a:r>
            <a:endParaRPr kumimoji="1" lang="en-US" altLang="ja-JP" sz="3600" dirty="0" smtClean="0">
              <a:solidFill>
                <a:srgbClr val="FF0000"/>
              </a:solidFill>
            </a:endParaRPr>
          </a:p>
          <a:p>
            <a:r>
              <a:rPr kumimoji="1" lang="ja-JP" altLang="en-US" sz="3600" dirty="0" smtClean="0"/>
              <a:t>現状分析</a:t>
            </a:r>
            <a:endParaRPr kumimoji="1" lang="en-US" altLang="ja-JP" sz="3600" dirty="0" smtClean="0"/>
          </a:p>
          <a:p>
            <a:r>
              <a:rPr lang="ja-JP" altLang="en-US" sz="3600" dirty="0" smtClean="0"/>
              <a:t>研究目的</a:t>
            </a:r>
            <a:endParaRPr lang="en-US" altLang="ja-JP" sz="3600" dirty="0" smtClean="0"/>
          </a:p>
          <a:p>
            <a:r>
              <a:rPr lang="ja-JP" altLang="en-US" sz="3600" dirty="0" smtClean="0"/>
              <a:t>仮説導出</a:t>
            </a:r>
            <a:endParaRPr lang="en-US" altLang="ja-JP" sz="3600" dirty="0" smtClean="0"/>
          </a:p>
          <a:p>
            <a:endParaRPr lang="en-US" altLang="ja-JP" sz="3600" dirty="0" smtClean="0"/>
          </a:p>
          <a:p>
            <a:endParaRPr lang="en-US" altLang="ja-JP" dirty="0"/>
          </a:p>
          <a:p>
            <a:endParaRPr lang="en-US" altLang="ja-JP" dirty="0" smtClean="0"/>
          </a:p>
          <a:p>
            <a:endParaRPr lang="en-US" altLang="ja-JP" dirty="0" smtClean="0"/>
          </a:p>
          <a:p>
            <a:pPr marL="0" indent="0">
              <a:buNone/>
            </a:pPr>
            <a:endParaRPr kumimoji="1" lang="en-US" altLang="ja-JP" dirty="0" smtClean="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8</a:t>
            </a:fld>
            <a:endParaRPr kumimoji="1" lang="ja-JP" altLang="en-US"/>
          </a:p>
        </p:txBody>
      </p:sp>
    </p:spTree>
    <p:extLst>
      <p:ext uri="{BB962C8B-B14F-4D97-AF65-F5344CB8AC3E}">
        <p14:creationId xmlns:p14="http://schemas.microsoft.com/office/powerpoint/2010/main" val="1245018388"/>
      </p:ext>
    </p:extLst>
  </p:cSld>
  <p:clrMapOvr>
    <a:masterClrMapping/>
  </p:clrMapOvr>
  <mc:AlternateContent xmlns:mc="http://schemas.openxmlformats.org/markup-compatibility/2006">
    <mc:Choice xmlns:p14="http://schemas.microsoft.com/office/powerpoint/2010/main" Requires="p14">
      <p:transition spd="slow" p14:dur="2000" advTm="729"/>
    </mc:Choice>
    <mc:Fallback>
      <p:transition spd="slow" advTm="729"/>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404664"/>
            <a:ext cx="7467600" cy="1143000"/>
          </a:xfrm>
        </p:spPr>
        <p:txBody>
          <a:bodyPr/>
          <a:lstStyle/>
          <a:p>
            <a:r>
              <a:rPr kumimoji="1" lang="ja-JP" altLang="en-US" b="1" dirty="0" smtClean="0"/>
              <a:t>顧客限定とは</a:t>
            </a:r>
            <a:endParaRPr kumimoji="1" lang="ja-JP" altLang="en-US" b="1" dirty="0"/>
          </a:p>
        </p:txBody>
      </p:sp>
      <p:sp>
        <p:nvSpPr>
          <p:cNvPr id="3" name="コンテンツ プレースホルダー 2"/>
          <p:cNvSpPr>
            <a:spLocks noGrp="1"/>
          </p:cNvSpPr>
          <p:nvPr>
            <p:ph sz="quarter" idx="1"/>
          </p:nvPr>
        </p:nvSpPr>
        <p:spPr>
          <a:xfrm>
            <a:off x="467544" y="1700808"/>
            <a:ext cx="7467600" cy="2404864"/>
          </a:xfrm>
        </p:spPr>
        <p:txBody>
          <a:bodyPr>
            <a:normAutofit/>
          </a:bodyPr>
          <a:lstStyle/>
          <a:p>
            <a:r>
              <a:rPr lang="ja-JP" altLang="en-US" dirty="0" smtClean="0"/>
              <a:t>顧客</a:t>
            </a:r>
            <a:r>
              <a:rPr lang="ja-JP" altLang="en-US" dirty="0"/>
              <a:t>限定は 販売する顧客を限定 するものである</a:t>
            </a:r>
            <a:r>
              <a:rPr lang="ja-JP" altLang="en-US" dirty="0" smtClean="0"/>
              <a:t>。</a:t>
            </a:r>
            <a:endParaRPr lang="en-US" altLang="ja-JP" dirty="0" smtClean="0"/>
          </a:p>
          <a:p>
            <a:pPr marL="0" indent="0">
              <a:buNone/>
            </a:pPr>
            <a:r>
              <a:rPr lang="ja-JP" altLang="en-US" dirty="0" smtClean="0"/>
              <a:t>例えば</a:t>
            </a:r>
            <a:r>
              <a:rPr lang="ja-JP" altLang="en-US" dirty="0"/>
              <a:t>、 ホテルのレディースプランや、会員限定 の通信販売などが当てはまる。 この手法により、 企業はターゲットを絞り顧客の囲い込み図る</a:t>
            </a:r>
            <a:r>
              <a:rPr lang="ja-JP" altLang="en-US" dirty="0" smtClean="0"/>
              <a:t>こと</a:t>
            </a:r>
            <a:endParaRPr lang="en-US" altLang="ja-JP" dirty="0" smtClean="0"/>
          </a:p>
          <a:p>
            <a:pPr marL="0" indent="0" algn="r">
              <a:buNone/>
            </a:pPr>
            <a:r>
              <a:rPr lang="ja-JP" altLang="en-US" dirty="0" smtClean="0"/>
              <a:t>鈴木寛（</a:t>
            </a:r>
            <a:r>
              <a:rPr lang="en-US" altLang="ja-JP" dirty="0" smtClean="0"/>
              <a:t>2008</a:t>
            </a:r>
            <a:r>
              <a:rPr lang="ja-JP" altLang="en-US" dirty="0" smtClean="0"/>
              <a:t>）</a:t>
            </a:r>
            <a:endParaRPr lang="en-US" altLang="ja-JP" dirty="0" smtClean="0"/>
          </a:p>
        </p:txBody>
      </p:sp>
      <p:sp>
        <p:nvSpPr>
          <p:cNvPr id="4" name="スライド番号プレースホルダー 3"/>
          <p:cNvSpPr>
            <a:spLocks noGrp="1"/>
          </p:cNvSpPr>
          <p:nvPr>
            <p:ph type="sldNum" sz="quarter" idx="15"/>
          </p:nvPr>
        </p:nvSpPr>
        <p:spPr/>
        <p:txBody>
          <a:bodyPr/>
          <a:lstStyle/>
          <a:p>
            <a:fld id="{BFF1227C-2093-4CB6-A205-1EA8DBD669F5}" type="slidenum">
              <a:rPr kumimoji="1" lang="ja-JP" altLang="en-US" smtClean="0"/>
              <a:t>9</a:t>
            </a:fld>
            <a:endParaRPr kumimoji="1" lang="ja-JP" altLang="en-US"/>
          </a:p>
        </p:txBody>
      </p:sp>
      <p:sp>
        <p:nvSpPr>
          <p:cNvPr id="6" name="テキスト ボックス 5"/>
          <p:cNvSpPr txBox="1"/>
          <p:nvPr/>
        </p:nvSpPr>
        <p:spPr>
          <a:xfrm>
            <a:off x="1187624" y="4653136"/>
            <a:ext cx="6336704" cy="1261884"/>
          </a:xfrm>
          <a:prstGeom prst="rect">
            <a:avLst/>
          </a:prstGeom>
          <a:ln w="38100"/>
        </p:spPr>
        <p:style>
          <a:lnRef idx="2">
            <a:schemeClr val="accent1"/>
          </a:lnRef>
          <a:fillRef idx="1">
            <a:schemeClr val="lt1"/>
          </a:fillRef>
          <a:effectRef idx="0">
            <a:schemeClr val="accent1"/>
          </a:effectRef>
          <a:fontRef idx="minor">
            <a:schemeClr val="dk1"/>
          </a:fontRef>
        </p:style>
        <p:txBody>
          <a:bodyPr wrap="square" rtlCol="0">
            <a:spAutoFit/>
          </a:bodyPr>
          <a:lstStyle/>
          <a:p>
            <a:pPr algn="ctr"/>
            <a:endParaRPr lang="en-US" altLang="ja-JP" dirty="0" smtClean="0"/>
          </a:p>
          <a:p>
            <a:pPr algn="ctr"/>
            <a:r>
              <a:rPr lang="ja-JP" altLang="en-US" sz="2000" dirty="0" smtClean="0"/>
              <a:t>企業は限定</a:t>
            </a:r>
            <a:r>
              <a:rPr lang="ja-JP" altLang="en-US" sz="2000" dirty="0"/>
              <a:t>対象</a:t>
            </a:r>
            <a:r>
              <a:rPr lang="ja-JP" altLang="en-US" sz="2000" dirty="0" smtClean="0"/>
              <a:t>以外の顧客を逃してしまうのに</a:t>
            </a:r>
            <a:endParaRPr lang="en-US" altLang="ja-JP" sz="2000" dirty="0" smtClean="0"/>
          </a:p>
          <a:p>
            <a:pPr algn="ctr"/>
            <a:r>
              <a:rPr lang="ja-JP" altLang="en-US" sz="2000" dirty="0" smtClean="0"/>
              <a:t>なぜ顧客限定をするのか</a:t>
            </a:r>
            <a:endParaRPr lang="en-US" altLang="ja-JP" sz="2000" dirty="0" smtClean="0"/>
          </a:p>
          <a:p>
            <a:pPr algn="ctr"/>
            <a:endParaRPr lang="ja-JP" altLang="en-US" dirty="0"/>
          </a:p>
        </p:txBody>
      </p:sp>
    </p:spTree>
    <p:extLst>
      <p:ext uri="{BB962C8B-B14F-4D97-AF65-F5344CB8AC3E}">
        <p14:creationId xmlns:p14="http://schemas.microsoft.com/office/powerpoint/2010/main" val="2791149988"/>
      </p:ext>
    </p:extLst>
  </p:cSld>
  <p:clrMapOvr>
    <a:masterClrMapping/>
  </p:clrMapOvr>
  <mc:AlternateContent xmlns:mc="http://schemas.openxmlformats.org/markup-compatibility/2006">
    <mc:Choice xmlns:p14="http://schemas.microsoft.com/office/powerpoint/2010/main" Requires="p14">
      <p:transition spd="slow" p14:dur="2000" advTm="15662"/>
    </mc:Choice>
    <mc:Fallback>
      <p:transition spd="slow" advTm="15662"/>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スパイス">
  <a:themeElements>
    <a:clrScheme name="スパイス">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スパイス">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スパイス">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2492</TotalTime>
  <Words>2178</Words>
  <Application>Microsoft Office PowerPoint</Application>
  <PresentationFormat>画面に合わせる (4:3)</PresentationFormat>
  <Paragraphs>335</Paragraphs>
  <Slides>26</Slides>
  <Notes>23</Notes>
  <HiddenSlides>0</HiddenSlides>
  <MMClips>0</MMClips>
  <ScaleCrop>false</ScaleCrop>
  <HeadingPairs>
    <vt:vector size="4" baseType="variant">
      <vt:variant>
        <vt:lpstr>テーマ</vt:lpstr>
      </vt:variant>
      <vt:variant>
        <vt:i4>1</vt:i4>
      </vt:variant>
      <vt:variant>
        <vt:lpstr>スライド タイトル</vt:lpstr>
      </vt:variant>
      <vt:variant>
        <vt:i4>26</vt:i4>
      </vt:variant>
    </vt:vector>
  </HeadingPairs>
  <TitlesOfParts>
    <vt:vector size="27" baseType="lpstr">
      <vt:lpstr>スパイス</vt:lpstr>
      <vt:lpstr>田嶋ゼミナール　B班</vt:lpstr>
      <vt:lpstr>目次</vt:lpstr>
      <vt:lpstr>PowerPoint プレゼンテーション</vt:lpstr>
      <vt:lpstr> </vt:lpstr>
      <vt:lpstr>TEASE理論</vt:lpstr>
      <vt:lpstr>限定とは？</vt:lpstr>
      <vt:lpstr>限定の種類</vt:lpstr>
      <vt:lpstr>目次</vt:lpstr>
      <vt:lpstr>顧客限定とは</vt:lpstr>
      <vt:lpstr>店側</vt:lpstr>
      <vt:lpstr>顧客側</vt:lpstr>
      <vt:lpstr>なぜ顧客限定するのか？</vt:lpstr>
      <vt:lpstr>顧客限定を導入している企業</vt:lpstr>
      <vt:lpstr>顧客限定の定義①</vt:lpstr>
      <vt:lpstr>顧客限定の定義②</vt:lpstr>
      <vt:lpstr>目次</vt:lpstr>
      <vt:lpstr>顧客限定の事例</vt:lpstr>
      <vt:lpstr>限定する範囲の比較</vt:lpstr>
      <vt:lpstr>問題意識</vt:lpstr>
      <vt:lpstr>目次</vt:lpstr>
      <vt:lpstr>例</vt:lpstr>
      <vt:lpstr>希少性の法則</vt:lpstr>
      <vt:lpstr>研究目的</vt:lpstr>
      <vt:lpstr>目次</vt:lpstr>
      <vt:lpstr>仮説</vt:lpstr>
      <vt:lpstr>参考文献</vt:lpstr>
    </vt:vector>
  </TitlesOfParts>
  <Company>拓殖大学</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NRC　B班</dc:title>
  <dc:creator>拓殖大学</dc:creator>
  <cp:lastModifiedBy>拓殖大学</cp:lastModifiedBy>
  <cp:revision>156</cp:revision>
  <dcterms:created xsi:type="dcterms:W3CDTF">2014-07-08T09:23:51Z</dcterms:created>
  <dcterms:modified xsi:type="dcterms:W3CDTF">2014-09-08T13:03:30Z</dcterms:modified>
</cp:coreProperties>
</file>